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4" r:id="rId65"/>
    <p:sldId id="323" r:id="rId66"/>
    <p:sldId id="321" r:id="rId67"/>
    <p:sldId id="322" r:id="rId68"/>
    <p:sldId id="325" r:id="rId69"/>
    <p:sldId id="320"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9" r:id="rId91"/>
    <p:sldId id="351" r:id="rId92"/>
    <p:sldId id="350" r:id="rId93"/>
    <p:sldId id="346" r:id="rId94"/>
    <p:sldId id="347" r:id="rId95"/>
    <p:sldId id="348"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15C6-A099-DB48-4C7F-1D0470260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55AEAB-866B-5CA2-014C-04C3DA18C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AEA9F1-DE77-7459-4109-26023B5F145A}"/>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11314BE3-2412-8296-F1EC-944EADDF7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9CB42-729A-3289-1B9B-A72BDDCAC5C8}"/>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858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B512-FAF0-663F-015C-15523F27D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91EEC7-09CD-8898-D1F7-A7C8A92191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482B9-0B05-941E-7233-5703B9D38F5A}"/>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B7E1345B-1DCC-AD14-0995-39E5DB2D7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BB0E9-5937-D71F-8F45-14B709402BE0}"/>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289018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2604B2-9FD8-1131-E849-2C71F6D6E6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0E30F-3F46-D932-32FC-94B82CA17A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697DC-F7EB-29F8-3DFC-88A3D1FDE0C7}"/>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8B22F326-DC47-06BB-B84C-B81F32BF2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61CE1-C2E3-980D-4197-E084D5B76CB2}"/>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320678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97E7-81D3-FB15-7B10-B6DA658B6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584261-F5DA-CC49-8881-4DE8A89B4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DB89F-8B64-FD3A-28D5-D78F6ED58A01}"/>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5AD597CC-B292-8E58-C2FE-F1C637F2F1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E0A33-0858-3694-2F6B-F437BB3A0DBA}"/>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2754820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D60D-29FD-4D0C-F053-CC70F9CA1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2E6C5C-9ACF-F9F7-AC7E-7708499034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BAE29-5797-9614-A7A2-0DD57BC3443F}"/>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95290148-A52D-BBB0-5015-1B841A732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6CA4B-4D49-07C0-E150-0915A3AD9CFA}"/>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88393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7F8D-2AAB-7B85-4AA9-64D0C076F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6EB5C-C579-2A23-B792-2E24176595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19236E-A323-5525-4BD0-9CD41B250E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A8BB2F-2924-A91D-DE97-5D90743E1FDD}"/>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6" name="Footer Placeholder 5">
            <a:extLst>
              <a:ext uri="{FF2B5EF4-FFF2-40B4-BE49-F238E27FC236}">
                <a16:creationId xmlns:a16="http://schemas.microsoft.com/office/drawing/2014/main" id="{1F80D8CA-5B31-200A-CE65-409778C19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CF0F9-C6A1-F83E-2D0D-F532AC2771F8}"/>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400074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11D1-E6A3-A72E-165E-88058DAADC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64F191-D768-3B84-F8D2-BED855A86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1ABDE-EA24-8DFF-5B94-E5FE4CA6ED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FF5909-F082-62BE-9290-1B65CE631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07913-4689-9E87-6246-286180D3C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A98805-EC7C-42D9-4E63-08E407B729AD}"/>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8" name="Footer Placeholder 7">
            <a:extLst>
              <a:ext uri="{FF2B5EF4-FFF2-40B4-BE49-F238E27FC236}">
                <a16:creationId xmlns:a16="http://schemas.microsoft.com/office/drawing/2014/main" id="{BB1B03E6-3A3F-79BD-D90D-2C89C309A4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93BC0-C328-CE4F-C52D-02059FA09596}"/>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2497389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C3B1-7047-D2A6-BC5E-3BD020B22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C64387-E9F6-4E84-0B07-FF4E3994D248}"/>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4" name="Footer Placeholder 3">
            <a:extLst>
              <a:ext uri="{FF2B5EF4-FFF2-40B4-BE49-F238E27FC236}">
                <a16:creationId xmlns:a16="http://schemas.microsoft.com/office/drawing/2014/main" id="{BC4E0807-0E80-BDEE-AF24-5B46C8ADF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6B2E2-35BF-073B-16B0-EE0F029914CD}"/>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295244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F578F4-4D1D-6A8E-B41F-C1711BEF1E08}"/>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3" name="Footer Placeholder 2">
            <a:extLst>
              <a:ext uri="{FF2B5EF4-FFF2-40B4-BE49-F238E27FC236}">
                <a16:creationId xmlns:a16="http://schemas.microsoft.com/office/drawing/2014/main" id="{BCD978A6-7221-E022-F814-D818BEB399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D73CD6-7D56-EEDC-277C-1A9A1392E55A}"/>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2532424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1F92-DB27-4F8D-D787-55640DF65C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D036E-A813-DF67-F274-0E3BFB0BBE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CB6A7F-A030-1944-A2EC-66B6BD7EF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533EB3-185F-411F-6D42-2E6C414F50FD}"/>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6" name="Footer Placeholder 5">
            <a:extLst>
              <a:ext uri="{FF2B5EF4-FFF2-40B4-BE49-F238E27FC236}">
                <a16:creationId xmlns:a16="http://schemas.microsoft.com/office/drawing/2014/main" id="{DA1F1439-5097-42F8-376D-ECBBDE24C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1C73E-540E-5B34-241F-1A94E764718C}"/>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387156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452F-4419-9F22-FD46-AFEC00C50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C68FB-9778-972D-0A90-D22EB3419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EDB4E7-F1C7-A152-0002-391228B83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6D5F2-C5CC-3F61-0309-59929C2C33DD}"/>
              </a:ext>
            </a:extLst>
          </p:cNvPr>
          <p:cNvSpPr>
            <a:spLocks noGrp="1"/>
          </p:cNvSpPr>
          <p:nvPr>
            <p:ph type="dt" sz="half" idx="10"/>
          </p:nvPr>
        </p:nvSpPr>
        <p:spPr/>
        <p:txBody>
          <a:bodyPr/>
          <a:lstStyle/>
          <a:p>
            <a:fld id="{A46EB910-1213-477A-9519-1A36B541506D}" type="datetimeFigureOut">
              <a:rPr lang="en-US" smtClean="0"/>
              <a:t>10/29/2022</a:t>
            </a:fld>
            <a:endParaRPr lang="en-US"/>
          </a:p>
        </p:txBody>
      </p:sp>
      <p:sp>
        <p:nvSpPr>
          <p:cNvPr id="6" name="Footer Placeholder 5">
            <a:extLst>
              <a:ext uri="{FF2B5EF4-FFF2-40B4-BE49-F238E27FC236}">
                <a16:creationId xmlns:a16="http://schemas.microsoft.com/office/drawing/2014/main" id="{C2AE0736-BB2B-15C4-C771-CC3E2A958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8FCB3-EAD0-2BA0-B6C0-71F1BFA1F8F4}"/>
              </a:ext>
            </a:extLst>
          </p:cNvPr>
          <p:cNvSpPr>
            <a:spLocks noGrp="1"/>
          </p:cNvSpPr>
          <p:nvPr>
            <p:ph type="sldNum" sz="quarter" idx="12"/>
          </p:nvPr>
        </p:nvSpPr>
        <p:spPr/>
        <p:txBody>
          <a:bodyPr/>
          <a:lstStyle/>
          <a:p>
            <a:fld id="{F74D5B92-AD4C-433D-A948-21DA467BD674}" type="slidenum">
              <a:rPr lang="en-US" smtClean="0"/>
              <a:t>‹#›</a:t>
            </a:fld>
            <a:endParaRPr lang="en-US"/>
          </a:p>
        </p:txBody>
      </p:sp>
    </p:spTree>
    <p:extLst>
      <p:ext uri="{BB962C8B-B14F-4D97-AF65-F5344CB8AC3E}">
        <p14:creationId xmlns:p14="http://schemas.microsoft.com/office/powerpoint/2010/main" val="1703090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9A117E-1371-2107-6515-A7F2581C17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B13A47-E5F1-6FF9-73B9-7B679D251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0BFF3-5C55-E432-A750-15D75F6307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EB910-1213-477A-9519-1A36B541506D}" type="datetimeFigureOut">
              <a:rPr lang="en-US" smtClean="0"/>
              <a:t>10/29/2022</a:t>
            </a:fld>
            <a:endParaRPr lang="en-US"/>
          </a:p>
        </p:txBody>
      </p:sp>
      <p:sp>
        <p:nvSpPr>
          <p:cNvPr id="5" name="Footer Placeholder 4">
            <a:extLst>
              <a:ext uri="{FF2B5EF4-FFF2-40B4-BE49-F238E27FC236}">
                <a16:creationId xmlns:a16="http://schemas.microsoft.com/office/drawing/2014/main" id="{944E33C9-0917-C6FD-5E89-984C6CC10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1FA079-5A81-0787-0C82-070395FEF1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4D5B92-AD4C-433D-A948-21DA467BD674}" type="slidenum">
              <a:rPr lang="en-US" smtClean="0"/>
              <a:t>‹#›</a:t>
            </a:fld>
            <a:endParaRPr lang="en-US"/>
          </a:p>
        </p:txBody>
      </p:sp>
    </p:spTree>
    <p:extLst>
      <p:ext uri="{BB962C8B-B14F-4D97-AF65-F5344CB8AC3E}">
        <p14:creationId xmlns:p14="http://schemas.microsoft.com/office/powerpoint/2010/main" val="2874426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B515-443D-51AD-8420-C21C6114756D}"/>
              </a:ext>
            </a:extLst>
          </p:cNvPr>
          <p:cNvSpPr>
            <a:spLocks noGrp="1"/>
          </p:cNvSpPr>
          <p:nvPr>
            <p:ph type="ctrTitle"/>
          </p:nvPr>
        </p:nvSpPr>
        <p:spPr>
          <a:xfrm>
            <a:off x="1524000" y="425116"/>
            <a:ext cx="9144000" cy="4162926"/>
          </a:xfrm>
        </p:spPr>
        <p:txBody>
          <a:bodyPr>
            <a:normAutofit fontScale="90000"/>
          </a:bodyPr>
          <a:lstStyle/>
          <a:p>
            <a:br>
              <a:rPr lang="en-US" b="1" dirty="0"/>
            </a:br>
            <a:br>
              <a:rPr lang="en-US" b="1" dirty="0"/>
            </a:br>
            <a:br>
              <a:rPr lang="en-US" b="1" dirty="0"/>
            </a:br>
            <a:br>
              <a:rPr lang="en-US" b="1" dirty="0"/>
            </a:br>
            <a:br>
              <a:rPr lang="en-US" b="1" dirty="0"/>
            </a:br>
            <a:br>
              <a:rPr lang="en-US" b="1" dirty="0"/>
            </a:br>
            <a:r>
              <a:rPr lang="en-US" b="1" dirty="0"/>
              <a:t>Chapter 6 </a:t>
            </a:r>
            <a:br>
              <a:rPr lang="en-US" b="1" dirty="0"/>
            </a:br>
            <a:r>
              <a:rPr lang="en-US" b="1" i="0" dirty="0">
                <a:solidFill>
                  <a:srgbClr val="242021"/>
                </a:solidFill>
                <a:effectLst/>
              </a:rPr>
              <a:t>Functions of</a:t>
            </a:r>
            <a:br>
              <a:rPr lang="en-US" b="1" i="0" dirty="0">
                <a:solidFill>
                  <a:srgbClr val="242021"/>
                </a:solidFill>
                <a:effectLst/>
              </a:rPr>
            </a:br>
            <a:r>
              <a:rPr lang="en-US" b="1" i="0" dirty="0">
                <a:solidFill>
                  <a:srgbClr val="242021"/>
                </a:solidFill>
                <a:effectLst/>
              </a:rPr>
              <a:t>Combinational Logic</a:t>
            </a:r>
            <a:r>
              <a:rPr lang="en-US" b="1" dirty="0"/>
              <a:t> </a:t>
            </a:r>
            <a:br>
              <a:rPr lang="en-US" dirty="0"/>
            </a:br>
            <a:endParaRPr lang="en-US" dirty="0"/>
          </a:p>
        </p:txBody>
      </p:sp>
      <p:sp>
        <p:nvSpPr>
          <p:cNvPr id="3" name="Subtitle 2">
            <a:extLst>
              <a:ext uri="{FF2B5EF4-FFF2-40B4-BE49-F238E27FC236}">
                <a16:creationId xmlns:a16="http://schemas.microsoft.com/office/drawing/2014/main" id="{F9BA0EBB-C411-6270-050E-AB351A758EA1}"/>
              </a:ext>
            </a:extLst>
          </p:cNvPr>
          <p:cNvSpPr>
            <a:spLocks noGrp="1"/>
          </p:cNvSpPr>
          <p:nvPr>
            <p:ph type="subTitle" idx="1"/>
          </p:nvPr>
        </p:nvSpPr>
        <p:spPr>
          <a:xfrm>
            <a:off x="1524000" y="4491788"/>
            <a:ext cx="9144000" cy="766011"/>
          </a:xfrm>
        </p:spPr>
        <p:txBody>
          <a:bodyPr/>
          <a:lstStyle/>
          <a:p>
            <a:endParaRPr lang="en-US" dirty="0"/>
          </a:p>
        </p:txBody>
      </p:sp>
    </p:spTree>
    <p:extLst>
      <p:ext uri="{BB962C8B-B14F-4D97-AF65-F5344CB8AC3E}">
        <p14:creationId xmlns:p14="http://schemas.microsoft.com/office/powerpoint/2010/main" val="3827565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p:spPr>
        <p:txBody>
          <a:bodyPr/>
          <a:lstStyle/>
          <a:p>
            <a:r>
              <a:rPr lang="en-US" b="1" dirty="0"/>
              <a:t>Half Adder</a:t>
            </a:r>
            <a:endParaRPr lang="en-US" dirty="0"/>
          </a:p>
        </p:txBody>
      </p:sp>
      <p:sp>
        <p:nvSpPr>
          <p:cNvPr id="3" name="Content Placeholder 2"/>
          <p:cNvSpPr>
            <a:spLocks noGrp="1"/>
          </p:cNvSpPr>
          <p:nvPr>
            <p:ph idx="1"/>
          </p:nvPr>
        </p:nvSpPr>
        <p:spPr>
          <a:xfrm>
            <a:off x="1981200" y="1219201"/>
            <a:ext cx="8229600" cy="4906963"/>
          </a:xfrm>
        </p:spPr>
        <p:txBody>
          <a:bodyPr>
            <a:normAutofit/>
          </a:bodyPr>
          <a:lstStyle/>
          <a:p>
            <a:r>
              <a:rPr lang="en-US" dirty="0"/>
              <a:t>These are the least possible single-bit combinations. But the result for 1+1 is 10, the sum result must be re-written as a 2-bit output. Thus, the equations can be written as   0+0 = 00 </a:t>
            </a:r>
          </a:p>
          <a:p>
            <a:pPr>
              <a:buNone/>
            </a:pPr>
            <a:r>
              <a:rPr lang="en-US" dirty="0"/>
              <a:t>    0+1 = 01 </a:t>
            </a:r>
          </a:p>
          <a:p>
            <a:pPr>
              <a:buNone/>
            </a:pPr>
            <a:r>
              <a:rPr lang="en-US" dirty="0"/>
              <a:t>    1+0 = 01</a:t>
            </a:r>
          </a:p>
          <a:p>
            <a:pPr>
              <a:buNone/>
            </a:pPr>
            <a:r>
              <a:rPr lang="en-US" dirty="0"/>
              <a:t>    1+1 = 10</a:t>
            </a:r>
          </a:p>
          <a:p>
            <a:r>
              <a:rPr lang="en-US" dirty="0"/>
              <a:t>The output ‘1’of ‘10’ is carry-out. ‘SUM’ is the normal output and ‘CARRY’ is the carry-out.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828800" y="457200"/>
            <a:ext cx="8382000" cy="58674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905000" y="609600"/>
            <a:ext cx="8382000" cy="56388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9144000" cy="4800600"/>
          </a:xfrm>
          <a:prstGeom prst="rect">
            <a:avLst/>
          </a:prstGeom>
        </p:spPr>
      </p:pic>
    </p:spTree>
    <p:extLst>
      <p:ext uri="{BB962C8B-B14F-4D97-AF65-F5344CB8AC3E}">
        <p14:creationId xmlns:p14="http://schemas.microsoft.com/office/powerpoint/2010/main" val="40900033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95401"/>
            <a:ext cx="9144000" cy="4495799"/>
          </a:xfrm>
          <a:prstGeom prst="rect">
            <a:avLst/>
          </a:prstGeom>
        </p:spPr>
      </p:pic>
    </p:spTree>
    <p:extLst>
      <p:ext uri="{BB962C8B-B14F-4D97-AF65-F5344CB8AC3E}">
        <p14:creationId xmlns:p14="http://schemas.microsoft.com/office/powerpoint/2010/main" val="41348007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electronicshub.org/wp-content/uploads/2014/03/BCD-to-7-segment-Decoder-Design-Using-Basic-G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57200"/>
            <a:ext cx="7239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872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143001"/>
            <a:ext cx="7772400" cy="3733799"/>
          </a:xfrm>
        </p:spPr>
        <p:txBody>
          <a:bodyPr>
            <a:normAutofit/>
          </a:bodyPr>
          <a:lstStyle/>
          <a:p>
            <a:r>
              <a:rPr lang="en-US" sz="8800" b="1"/>
              <a:t>ENCODERS</a:t>
            </a:r>
            <a:endParaRPr lang="en-US" sz="8800" b="1" dirty="0"/>
          </a:p>
        </p:txBody>
      </p:sp>
      <p:sp>
        <p:nvSpPr>
          <p:cNvPr id="3" name="Subtitle 2"/>
          <p:cNvSpPr>
            <a:spLocks noGrp="1"/>
          </p:cNvSpPr>
          <p:nvPr>
            <p:ph type="subTitle" idx="1"/>
          </p:nvPr>
        </p:nvSpPr>
        <p:spPr>
          <a:xfrm>
            <a:off x="2895600" y="5105400"/>
            <a:ext cx="6400800" cy="533400"/>
          </a:xfrm>
        </p:spPr>
        <p:txBody>
          <a:bodyPr>
            <a:normAutofit/>
          </a:bodyPr>
          <a:lstStyle/>
          <a:p>
            <a:endParaRPr lang="en-US" dirty="0"/>
          </a:p>
        </p:txBody>
      </p:sp>
    </p:spTree>
    <p:extLst>
      <p:ext uri="{BB962C8B-B14F-4D97-AF65-F5344CB8AC3E}">
        <p14:creationId xmlns:p14="http://schemas.microsoft.com/office/powerpoint/2010/main" val="3151659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50C0-379A-38D3-B4F6-3A6ED78C8D52}"/>
              </a:ext>
            </a:extLst>
          </p:cNvPr>
          <p:cNvSpPr>
            <a:spLocks noGrp="1"/>
          </p:cNvSpPr>
          <p:nvPr>
            <p:ph type="title"/>
          </p:nvPr>
        </p:nvSpPr>
        <p:spPr/>
        <p:txBody>
          <a:bodyPr/>
          <a:lstStyle/>
          <a:p>
            <a:r>
              <a:rPr lang="en-US" b="1" dirty="0"/>
              <a:t>Encoders</a:t>
            </a:r>
          </a:p>
        </p:txBody>
      </p:sp>
      <p:pic>
        <p:nvPicPr>
          <p:cNvPr id="5" name="Content Placeholder 4">
            <a:extLst>
              <a:ext uri="{FF2B5EF4-FFF2-40B4-BE49-F238E27FC236}">
                <a16:creationId xmlns:a16="http://schemas.microsoft.com/office/drawing/2014/main" id="{7574CE78-EF7D-F531-19E7-257F6FE01606}"/>
              </a:ext>
            </a:extLst>
          </p:cNvPr>
          <p:cNvPicPr>
            <a:picLocks noGrp="1" noChangeAspect="1"/>
          </p:cNvPicPr>
          <p:nvPr>
            <p:ph idx="1"/>
          </p:nvPr>
        </p:nvPicPr>
        <p:blipFill>
          <a:blip r:embed="rId2"/>
          <a:stretch>
            <a:fillRect/>
          </a:stretch>
        </p:blipFill>
        <p:spPr>
          <a:xfrm>
            <a:off x="838200" y="1243806"/>
            <a:ext cx="9277350" cy="1552575"/>
          </a:xfrm>
        </p:spPr>
      </p:pic>
    </p:spTree>
    <p:extLst>
      <p:ext uri="{BB962C8B-B14F-4D97-AF65-F5344CB8AC3E}">
        <p14:creationId xmlns:p14="http://schemas.microsoft.com/office/powerpoint/2010/main" val="4261533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4DD8C-2C3D-D146-BEFF-75BA38519AB4}"/>
              </a:ext>
            </a:extLst>
          </p:cNvPr>
          <p:cNvPicPr>
            <a:picLocks noChangeAspect="1"/>
          </p:cNvPicPr>
          <p:nvPr/>
        </p:nvPicPr>
        <p:blipFill>
          <a:blip r:embed="rId2"/>
          <a:stretch>
            <a:fillRect/>
          </a:stretch>
        </p:blipFill>
        <p:spPr>
          <a:xfrm>
            <a:off x="574758" y="299536"/>
            <a:ext cx="9772400" cy="5553075"/>
          </a:xfrm>
          <a:prstGeom prst="rect">
            <a:avLst/>
          </a:prstGeom>
        </p:spPr>
      </p:pic>
    </p:spTree>
    <p:extLst>
      <p:ext uri="{BB962C8B-B14F-4D97-AF65-F5344CB8AC3E}">
        <p14:creationId xmlns:p14="http://schemas.microsoft.com/office/powerpoint/2010/main" val="2783385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DECEA-AD40-AEF3-5116-53C8EA501BD6}"/>
              </a:ext>
            </a:extLst>
          </p:cNvPr>
          <p:cNvPicPr>
            <a:picLocks noChangeAspect="1"/>
          </p:cNvPicPr>
          <p:nvPr/>
        </p:nvPicPr>
        <p:blipFill>
          <a:blip r:embed="rId2"/>
          <a:stretch>
            <a:fillRect/>
          </a:stretch>
        </p:blipFill>
        <p:spPr>
          <a:xfrm>
            <a:off x="2133599" y="72190"/>
            <a:ext cx="7387389" cy="4352925"/>
          </a:xfrm>
          <a:prstGeom prst="rect">
            <a:avLst/>
          </a:prstGeom>
        </p:spPr>
      </p:pic>
      <p:pic>
        <p:nvPicPr>
          <p:cNvPr id="7" name="Picture 6">
            <a:extLst>
              <a:ext uri="{FF2B5EF4-FFF2-40B4-BE49-F238E27FC236}">
                <a16:creationId xmlns:a16="http://schemas.microsoft.com/office/drawing/2014/main" id="{AD64E127-9E3D-1B8B-514B-C8064BA6A48C}"/>
              </a:ext>
            </a:extLst>
          </p:cNvPr>
          <p:cNvPicPr>
            <a:picLocks noChangeAspect="1"/>
          </p:cNvPicPr>
          <p:nvPr/>
        </p:nvPicPr>
        <p:blipFill>
          <a:blip r:embed="rId3"/>
          <a:stretch>
            <a:fillRect/>
          </a:stretch>
        </p:blipFill>
        <p:spPr>
          <a:xfrm>
            <a:off x="906128" y="4352925"/>
            <a:ext cx="10010775" cy="1981200"/>
          </a:xfrm>
          <a:prstGeom prst="rect">
            <a:avLst/>
          </a:prstGeom>
        </p:spPr>
      </p:pic>
    </p:spTree>
    <p:extLst>
      <p:ext uri="{BB962C8B-B14F-4D97-AF65-F5344CB8AC3E}">
        <p14:creationId xmlns:p14="http://schemas.microsoft.com/office/powerpoint/2010/main" val="2727957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B301A-07C1-BEAA-3C07-5DBC19ACBB74}"/>
              </a:ext>
            </a:extLst>
          </p:cNvPr>
          <p:cNvPicPr>
            <a:picLocks noChangeAspect="1"/>
          </p:cNvPicPr>
          <p:nvPr/>
        </p:nvPicPr>
        <p:blipFill>
          <a:blip r:embed="rId2"/>
          <a:stretch>
            <a:fillRect/>
          </a:stretch>
        </p:blipFill>
        <p:spPr>
          <a:xfrm>
            <a:off x="1068806" y="378243"/>
            <a:ext cx="9220200" cy="2828925"/>
          </a:xfrm>
          <a:prstGeom prst="rect">
            <a:avLst/>
          </a:prstGeom>
        </p:spPr>
      </p:pic>
      <p:pic>
        <p:nvPicPr>
          <p:cNvPr id="5" name="Picture 4">
            <a:extLst>
              <a:ext uri="{FF2B5EF4-FFF2-40B4-BE49-F238E27FC236}">
                <a16:creationId xmlns:a16="http://schemas.microsoft.com/office/drawing/2014/main" id="{ECC8D1A6-8F25-7D3F-CBD8-800D6BD48B31}"/>
              </a:ext>
            </a:extLst>
          </p:cNvPr>
          <p:cNvPicPr>
            <a:picLocks noChangeAspect="1"/>
          </p:cNvPicPr>
          <p:nvPr/>
        </p:nvPicPr>
        <p:blipFill>
          <a:blip r:embed="rId3"/>
          <a:stretch>
            <a:fillRect/>
          </a:stretch>
        </p:blipFill>
        <p:spPr>
          <a:xfrm>
            <a:off x="2269958" y="3429000"/>
            <a:ext cx="7058526" cy="2828925"/>
          </a:xfrm>
          <a:prstGeom prst="rect">
            <a:avLst/>
          </a:prstGeom>
        </p:spPr>
      </p:pic>
    </p:spTree>
    <p:extLst>
      <p:ext uri="{BB962C8B-B14F-4D97-AF65-F5344CB8AC3E}">
        <p14:creationId xmlns:p14="http://schemas.microsoft.com/office/powerpoint/2010/main" val="199615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Half Adder</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2362201" y="2057400"/>
            <a:ext cx="7391399" cy="4114800"/>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46642-C158-0F46-337F-2D537367EBF5}"/>
              </a:ext>
            </a:extLst>
          </p:cNvPr>
          <p:cNvPicPr>
            <a:picLocks noChangeAspect="1"/>
          </p:cNvPicPr>
          <p:nvPr/>
        </p:nvPicPr>
        <p:blipFill>
          <a:blip r:embed="rId2"/>
          <a:stretch>
            <a:fillRect/>
          </a:stretch>
        </p:blipFill>
        <p:spPr>
          <a:xfrm>
            <a:off x="583281" y="278731"/>
            <a:ext cx="10501814" cy="2514600"/>
          </a:xfrm>
          <a:prstGeom prst="rect">
            <a:avLst/>
          </a:prstGeom>
        </p:spPr>
      </p:pic>
    </p:spTree>
    <p:extLst>
      <p:ext uri="{BB962C8B-B14F-4D97-AF65-F5344CB8AC3E}">
        <p14:creationId xmlns:p14="http://schemas.microsoft.com/office/powerpoint/2010/main" val="36700107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F5E1-9886-3A88-059F-E3BF9C482FE7}"/>
              </a:ext>
            </a:extLst>
          </p:cNvPr>
          <p:cNvPicPr>
            <a:picLocks noChangeAspect="1"/>
          </p:cNvPicPr>
          <p:nvPr/>
        </p:nvPicPr>
        <p:blipFill>
          <a:blip r:embed="rId2"/>
          <a:stretch>
            <a:fillRect/>
          </a:stretch>
        </p:blipFill>
        <p:spPr>
          <a:xfrm>
            <a:off x="257425" y="251158"/>
            <a:ext cx="10562975" cy="3177841"/>
          </a:xfrm>
          <a:prstGeom prst="rect">
            <a:avLst/>
          </a:prstGeom>
        </p:spPr>
      </p:pic>
    </p:spTree>
    <p:extLst>
      <p:ext uri="{BB962C8B-B14F-4D97-AF65-F5344CB8AC3E}">
        <p14:creationId xmlns:p14="http://schemas.microsoft.com/office/powerpoint/2010/main" val="21753274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7C6526-5CD7-87A4-B4FA-5082067CE99B}"/>
              </a:ext>
            </a:extLst>
          </p:cNvPr>
          <p:cNvPicPr>
            <a:picLocks noChangeAspect="1"/>
          </p:cNvPicPr>
          <p:nvPr/>
        </p:nvPicPr>
        <p:blipFill>
          <a:blip r:embed="rId2"/>
          <a:stretch>
            <a:fillRect/>
          </a:stretch>
        </p:blipFill>
        <p:spPr>
          <a:xfrm>
            <a:off x="1820779" y="224589"/>
            <a:ext cx="8197516" cy="6464970"/>
          </a:xfrm>
          <a:prstGeom prst="rect">
            <a:avLst/>
          </a:prstGeom>
        </p:spPr>
      </p:pic>
    </p:spTree>
    <p:extLst>
      <p:ext uri="{BB962C8B-B14F-4D97-AF65-F5344CB8AC3E}">
        <p14:creationId xmlns:p14="http://schemas.microsoft.com/office/powerpoint/2010/main" val="1885397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97C6-07D8-3B1E-09BD-D1301BC5F249}"/>
              </a:ext>
            </a:extLst>
          </p:cNvPr>
          <p:cNvSpPr>
            <a:spLocks noGrp="1"/>
          </p:cNvSpPr>
          <p:nvPr>
            <p:ph type="title"/>
          </p:nvPr>
        </p:nvSpPr>
        <p:spPr/>
        <p:txBody>
          <a:bodyPr/>
          <a:lstStyle/>
          <a:p>
            <a:r>
              <a:rPr lang="en-US" b="1" dirty="0"/>
              <a:t>Code Converters</a:t>
            </a:r>
          </a:p>
        </p:txBody>
      </p:sp>
      <p:pic>
        <p:nvPicPr>
          <p:cNvPr id="5" name="Content Placeholder 4">
            <a:extLst>
              <a:ext uri="{FF2B5EF4-FFF2-40B4-BE49-F238E27FC236}">
                <a16:creationId xmlns:a16="http://schemas.microsoft.com/office/drawing/2014/main" id="{8C489924-69F0-0802-551C-6826A802BD6D}"/>
              </a:ext>
            </a:extLst>
          </p:cNvPr>
          <p:cNvPicPr>
            <a:picLocks noGrp="1" noChangeAspect="1"/>
          </p:cNvPicPr>
          <p:nvPr>
            <p:ph idx="1"/>
          </p:nvPr>
        </p:nvPicPr>
        <p:blipFill>
          <a:blip r:embed="rId2"/>
          <a:stretch>
            <a:fillRect/>
          </a:stretch>
        </p:blipFill>
        <p:spPr>
          <a:xfrm>
            <a:off x="1042987" y="1749384"/>
            <a:ext cx="10106025" cy="2209800"/>
          </a:xfrm>
        </p:spPr>
      </p:pic>
    </p:spTree>
    <p:extLst>
      <p:ext uri="{BB962C8B-B14F-4D97-AF65-F5344CB8AC3E}">
        <p14:creationId xmlns:p14="http://schemas.microsoft.com/office/powerpoint/2010/main" val="3506624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B13E2-4504-FA8E-8DAF-A8B6E796076D}"/>
              </a:ext>
            </a:extLst>
          </p:cNvPr>
          <p:cNvPicPr>
            <a:picLocks noChangeAspect="1"/>
          </p:cNvPicPr>
          <p:nvPr/>
        </p:nvPicPr>
        <p:blipFill>
          <a:blip r:embed="rId2"/>
          <a:stretch>
            <a:fillRect/>
          </a:stretch>
        </p:blipFill>
        <p:spPr>
          <a:xfrm>
            <a:off x="513347" y="144379"/>
            <a:ext cx="10210800" cy="6641432"/>
          </a:xfrm>
          <a:prstGeom prst="rect">
            <a:avLst/>
          </a:prstGeom>
        </p:spPr>
      </p:pic>
    </p:spTree>
    <p:extLst>
      <p:ext uri="{BB962C8B-B14F-4D97-AF65-F5344CB8AC3E}">
        <p14:creationId xmlns:p14="http://schemas.microsoft.com/office/powerpoint/2010/main" val="15694245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447F7-4F86-CFA7-3DA6-771274509DED}"/>
              </a:ext>
            </a:extLst>
          </p:cNvPr>
          <p:cNvPicPr>
            <a:picLocks noChangeAspect="1"/>
          </p:cNvPicPr>
          <p:nvPr/>
        </p:nvPicPr>
        <p:blipFill>
          <a:blip r:embed="rId2"/>
          <a:stretch>
            <a:fillRect/>
          </a:stretch>
        </p:blipFill>
        <p:spPr>
          <a:xfrm>
            <a:off x="1093871" y="866774"/>
            <a:ext cx="9105900" cy="4467225"/>
          </a:xfrm>
          <a:prstGeom prst="rect">
            <a:avLst/>
          </a:prstGeom>
        </p:spPr>
      </p:pic>
    </p:spTree>
    <p:extLst>
      <p:ext uri="{BB962C8B-B14F-4D97-AF65-F5344CB8AC3E}">
        <p14:creationId xmlns:p14="http://schemas.microsoft.com/office/powerpoint/2010/main" val="15772262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8D7F7-4FF9-08E7-4738-7198408CBFD2}"/>
              </a:ext>
            </a:extLst>
          </p:cNvPr>
          <p:cNvPicPr>
            <a:picLocks noChangeAspect="1"/>
          </p:cNvPicPr>
          <p:nvPr/>
        </p:nvPicPr>
        <p:blipFill>
          <a:blip r:embed="rId2"/>
          <a:stretch>
            <a:fillRect/>
          </a:stretch>
        </p:blipFill>
        <p:spPr>
          <a:xfrm>
            <a:off x="617621" y="66675"/>
            <a:ext cx="10355179" cy="6724650"/>
          </a:xfrm>
          <a:prstGeom prst="rect">
            <a:avLst/>
          </a:prstGeom>
        </p:spPr>
      </p:pic>
    </p:spTree>
    <p:extLst>
      <p:ext uri="{BB962C8B-B14F-4D97-AF65-F5344CB8AC3E}">
        <p14:creationId xmlns:p14="http://schemas.microsoft.com/office/powerpoint/2010/main" val="3454867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CAAD-30AE-FDA3-631A-D7FCB9D8D1A9}"/>
              </a:ext>
            </a:extLst>
          </p:cNvPr>
          <p:cNvPicPr>
            <a:picLocks noChangeAspect="1"/>
          </p:cNvPicPr>
          <p:nvPr/>
        </p:nvPicPr>
        <p:blipFill>
          <a:blip r:embed="rId2"/>
          <a:stretch>
            <a:fillRect/>
          </a:stretch>
        </p:blipFill>
        <p:spPr>
          <a:xfrm>
            <a:off x="1423987" y="449179"/>
            <a:ext cx="9344025" cy="5678905"/>
          </a:xfrm>
          <a:prstGeom prst="rect">
            <a:avLst/>
          </a:prstGeom>
        </p:spPr>
      </p:pic>
    </p:spTree>
    <p:extLst>
      <p:ext uri="{BB962C8B-B14F-4D97-AF65-F5344CB8AC3E}">
        <p14:creationId xmlns:p14="http://schemas.microsoft.com/office/powerpoint/2010/main" val="55013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20762"/>
          </a:xfrm>
        </p:spPr>
        <p:txBody>
          <a:bodyPr/>
          <a:lstStyle/>
          <a:p>
            <a:r>
              <a:rPr lang="en-US" b="1" dirty="0"/>
              <a:t>Half Adder Truth Table</a:t>
            </a:r>
          </a:p>
        </p:txBody>
      </p:sp>
      <p:pic>
        <p:nvPicPr>
          <p:cNvPr id="5122" name="Picture 2"/>
          <p:cNvPicPr>
            <a:picLocks noGrp="1" noChangeAspect="1" noChangeArrowheads="1"/>
          </p:cNvPicPr>
          <p:nvPr>
            <p:ph idx="1"/>
          </p:nvPr>
        </p:nvPicPr>
        <p:blipFill>
          <a:blip r:embed="rId2"/>
          <a:srcRect/>
          <a:stretch>
            <a:fillRect/>
          </a:stretch>
        </p:blipFill>
        <p:spPr bwMode="auto">
          <a:xfrm>
            <a:off x="2286000" y="1752601"/>
            <a:ext cx="7467600" cy="365759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Half Adder Expression</a:t>
            </a:r>
          </a:p>
        </p:txBody>
      </p:sp>
      <p:pic>
        <p:nvPicPr>
          <p:cNvPr id="6146" name="Picture 2" descr="C:\Users\mcn\Pictures\maxresdefault.jpg"/>
          <p:cNvPicPr>
            <a:picLocks noGrp="1" noChangeAspect="1" noChangeArrowheads="1"/>
          </p:cNvPicPr>
          <p:nvPr>
            <p:ph idx="1"/>
          </p:nvPr>
        </p:nvPicPr>
        <p:blipFill>
          <a:blip r:embed="rId2"/>
          <a:srcRect/>
          <a:stretch>
            <a:fillRect/>
          </a:stretch>
        </p:blipFill>
        <p:spPr bwMode="auto">
          <a:xfrm>
            <a:off x="2072922" y="1371601"/>
            <a:ext cx="8046156" cy="47545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Half Adder Circuit</a:t>
            </a:r>
          </a:p>
        </p:txBody>
      </p:sp>
      <p:sp>
        <p:nvSpPr>
          <p:cNvPr id="3" name="Content Placeholder 2"/>
          <p:cNvSpPr>
            <a:spLocks noGrp="1"/>
          </p:cNvSpPr>
          <p:nvPr>
            <p:ph idx="1"/>
          </p:nvPr>
        </p:nvSpPr>
        <p:spPr/>
        <p:txBody>
          <a:bodyPr/>
          <a:lstStyle/>
          <a:p>
            <a:r>
              <a:rPr lang="en-US" dirty="0"/>
              <a:t>The half adder adds two binary digits called as </a:t>
            </a:r>
            <a:r>
              <a:rPr lang="en-US" dirty="0" err="1"/>
              <a:t>augend</a:t>
            </a:r>
            <a:r>
              <a:rPr lang="en-US" dirty="0"/>
              <a:t> and addend.</a:t>
            </a:r>
          </a:p>
          <a:p>
            <a:r>
              <a:rPr lang="en-US" dirty="0"/>
              <a:t>Half adder produces two outputs as sum and carry. </a:t>
            </a:r>
          </a:p>
          <a:p>
            <a:r>
              <a:rPr lang="en-US" dirty="0"/>
              <a:t>XOR is applied to both inputs to produce sum.</a:t>
            </a:r>
          </a:p>
          <a:p>
            <a:r>
              <a:rPr lang="en-US" dirty="0"/>
              <a:t>AND gate is applied to both inputs to produce carry.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66800"/>
          </a:xfrm>
        </p:spPr>
        <p:txBody>
          <a:bodyPr/>
          <a:lstStyle/>
          <a:p>
            <a:r>
              <a:rPr lang="en-US" b="1" dirty="0"/>
              <a:t>Full Adder</a:t>
            </a:r>
          </a:p>
        </p:txBody>
      </p:sp>
      <p:sp>
        <p:nvSpPr>
          <p:cNvPr id="3" name="Content Placeholder 2"/>
          <p:cNvSpPr>
            <a:spLocks noGrp="1"/>
          </p:cNvSpPr>
          <p:nvPr>
            <p:ph idx="1"/>
          </p:nvPr>
        </p:nvSpPr>
        <p:spPr>
          <a:xfrm>
            <a:off x="1981200" y="990600"/>
            <a:ext cx="8229600" cy="5410200"/>
          </a:xfrm>
        </p:spPr>
        <p:txBody>
          <a:bodyPr>
            <a:normAutofit/>
          </a:bodyPr>
          <a:lstStyle/>
          <a:p>
            <a:r>
              <a:rPr lang="en-US" dirty="0"/>
              <a:t>The difference between a half-adder and a full-adder is that the full-adder has three inputs and two outputs.</a:t>
            </a:r>
          </a:p>
          <a:p>
            <a:r>
              <a:rPr lang="en-US" dirty="0"/>
              <a:t>Whereas half adder has only two inputs and two outputs.</a:t>
            </a:r>
          </a:p>
          <a:p>
            <a:r>
              <a:rPr lang="en-US" dirty="0"/>
              <a:t>The first two inputs are A and B and the third input is an input carry as CIN. </a:t>
            </a:r>
          </a:p>
          <a:p>
            <a:r>
              <a:rPr lang="en-US" dirty="0"/>
              <a:t>When a full-adder logic is designed, you string eight of them together to create a byte-wide adder and cascade the carry bit from one adder to the next.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133600" y="1981201"/>
            <a:ext cx="7924800" cy="358139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 Truth Table</a:t>
            </a:r>
          </a:p>
        </p:txBody>
      </p:sp>
      <p:pic>
        <p:nvPicPr>
          <p:cNvPr id="8194" name="Picture 2"/>
          <p:cNvPicPr>
            <a:picLocks noGrp="1" noChangeAspect="1" noChangeArrowheads="1"/>
          </p:cNvPicPr>
          <p:nvPr>
            <p:ph idx="1"/>
          </p:nvPr>
        </p:nvPicPr>
        <p:blipFill>
          <a:blip r:embed="rId2"/>
          <a:srcRect/>
          <a:stretch>
            <a:fillRect/>
          </a:stretch>
        </p:blipFill>
        <p:spPr bwMode="auto">
          <a:xfrm>
            <a:off x="2286001" y="1371600"/>
            <a:ext cx="7391399" cy="3733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895600" y="5410200"/>
            <a:ext cx="6400800" cy="1066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 Truth Table</a:t>
            </a:r>
          </a:p>
        </p:txBody>
      </p:sp>
      <p:sp>
        <p:nvSpPr>
          <p:cNvPr id="3" name="Content Placeholder 2"/>
          <p:cNvSpPr>
            <a:spLocks noGrp="1"/>
          </p:cNvSpPr>
          <p:nvPr>
            <p:ph idx="1"/>
          </p:nvPr>
        </p:nvSpPr>
        <p:spPr/>
        <p:txBody>
          <a:bodyPr/>
          <a:lstStyle/>
          <a:p>
            <a:r>
              <a:rPr lang="en-US" dirty="0"/>
              <a:t>The full adder logic can be implemented with the truth table.</a:t>
            </a:r>
          </a:p>
          <a:p>
            <a:r>
              <a:rPr lang="en-US" dirty="0"/>
              <a:t>The output S is an XOR between the input A and the half-adder, SUM output with B and C-IN inputs.</a:t>
            </a:r>
          </a:p>
          <a:p>
            <a:r>
              <a:rPr lang="en-US" dirty="0"/>
              <a:t>Take C-OUT will only be true if any of the two inputs out of the three are HIGH.</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265238"/>
          </a:xfrm>
        </p:spPr>
        <p:txBody>
          <a:bodyPr/>
          <a:lstStyle/>
          <a:p>
            <a:r>
              <a:rPr lang="en-US" b="1" dirty="0"/>
              <a:t>Full Adder Logic Circuit</a:t>
            </a:r>
          </a:p>
        </p:txBody>
      </p:sp>
      <p:pic>
        <p:nvPicPr>
          <p:cNvPr id="9218" name="Picture 2"/>
          <p:cNvPicPr>
            <a:picLocks noGrp="1" noChangeAspect="1" noChangeArrowheads="1"/>
          </p:cNvPicPr>
          <p:nvPr>
            <p:ph idx="1"/>
          </p:nvPr>
        </p:nvPicPr>
        <p:blipFill>
          <a:blip r:embed="rId2"/>
          <a:srcRect/>
          <a:stretch>
            <a:fillRect/>
          </a:stretch>
        </p:blipFill>
        <p:spPr bwMode="auto">
          <a:xfrm>
            <a:off x="1981200" y="1752600"/>
            <a:ext cx="7924800" cy="4343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838201"/>
            <a:ext cx="7772400" cy="3733799"/>
          </a:xfrm>
        </p:spPr>
        <p:txBody>
          <a:bodyPr>
            <a:normAutofit/>
          </a:bodyPr>
          <a:lstStyle/>
          <a:p>
            <a:br>
              <a:rPr lang="en-US" sz="6600" b="1" dirty="0"/>
            </a:br>
            <a:r>
              <a:rPr lang="en-US" sz="6600" b="1" dirty="0"/>
              <a:t>Half, Full Adder &amp; Parallel Adder</a:t>
            </a:r>
          </a:p>
        </p:txBody>
      </p:sp>
      <p:sp>
        <p:nvSpPr>
          <p:cNvPr id="3" name="Subtitle 2"/>
          <p:cNvSpPr>
            <a:spLocks noGrp="1"/>
          </p:cNvSpPr>
          <p:nvPr>
            <p:ph type="subTitle" idx="1"/>
          </p:nvPr>
        </p:nvSpPr>
        <p:spPr>
          <a:xfrm>
            <a:off x="2895600" y="5257800"/>
            <a:ext cx="6400800" cy="381000"/>
          </a:xfrm>
        </p:spPr>
        <p:txBody>
          <a:bodyPr>
            <a:normAutofit fontScale="92500" lnSpcReduction="10000"/>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Full Adder Circuit</a:t>
            </a:r>
          </a:p>
        </p:txBody>
      </p:sp>
      <p:sp>
        <p:nvSpPr>
          <p:cNvPr id="3" name="Content Placeholder 2"/>
          <p:cNvSpPr>
            <a:spLocks noGrp="1"/>
          </p:cNvSpPr>
          <p:nvPr>
            <p:ph idx="1"/>
          </p:nvPr>
        </p:nvSpPr>
        <p:spPr/>
        <p:txBody>
          <a:bodyPr/>
          <a:lstStyle/>
          <a:p>
            <a:r>
              <a:rPr lang="en-US" dirty="0"/>
              <a:t>The full adder adds 3 one bit numbers.</a:t>
            </a:r>
          </a:p>
          <a:p>
            <a:r>
              <a:rPr lang="en-US" dirty="0"/>
              <a:t>Where two can be referred to as operands.</a:t>
            </a:r>
          </a:p>
          <a:p>
            <a:r>
              <a:rPr lang="en-US" dirty="0"/>
              <a:t>One can be referred to as bit carried in. </a:t>
            </a:r>
          </a:p>
          <a:p>
            <a:r>
              <a:rPr lang="en-US" dirty="0"/>
              <a:t>It produces 2-bit output, and these can be referred to as output carry and sum.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 Logic Circuit</a:t>
            </a:r>
          </a:p>
        </p:txBody>
      </p:sp>
      <p:sp>
        <p:nvSpPr>
          <p:cNvPr id="3" name="Content Placeholder 2"/>
          <p:cNvSpPr>
            <a:spLocks noGrp="1"/>
          </p:cNvSpPr>
          <p:nvPr>
            <p:ph idx="1"/>
          </p:nvPr>
        </p:nvSpPr>
        <p:spPr/>
        <p:txBody>
          <a:bodyPr>
            <a:normAutofit/>
          </a:bodyPr>
          <a:lstStyle/>
          <a:p>
            <a:r>
              <a:rPr lang="en-US" dirty="0"/>
              <a:t>We can implement a full adder circuit with the help of two half adder circuits. </a:t>
            </a:r>
          </a:p>
          <a:p>
            <a:r>
              <a:rPr lang="en-US" dirty="0"/>
              <a:t>First, half adder will be used to add A and B to produce a partial Sum.</a:t>
            </a:r>
          </a:p>
          <a:p>
            <a:r>
              <a:rPr lang="en-US" dirty="0"/>
              <a:t>A second half adder logic can be used to add C-IN to the Sum produced by the first half adder to get the final S output.</a:t>
            </a:r>
          </a:p>
          <a:p>
            <a:r>
              <a:rPr lang="en-US" dirty="0"/>
              <a:t>If any of the half adder logic produces a carry, there will be an output carry.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 Logic Circuit</a:t>
            </a:r>
          </a:p>
        </p:txBody>
      </p:sp>
      <p:sp>
        <p:nvSpPr>
          <p:cNvPr id="3" name="Content Placeholder 2"/>
          <p:cNvSpPr>
            <a:spLocks noGrp="1"/>
          </p:cNvSpPr>
          <p:nvPr>
            <p:ph idx="1"/>
          </p:nvPr>
        </p:nvSpPr>
        <p:spPr/>
        <p:txBody>
          <a:bodyPr>
            <a:normAutofit/>
          </a:bodyPr>
          <a:lstStyle/>
          <a:p>
            <a:r>
              <a:rPr lang="en-US" dirty="0"/>
              <a:t>We can implement a full adder circuit with the help of two half adder circuits. </a:t>
            </a:r>
          </a:p>
          <a:p>
            <a:r>
              <a:rPr lang="en-US" dirty="0"/>
              <a:t>First, half adder will be used to add A and B to produce a partial Sum.</a:t>
            </a:r>
          </a:p>
          <a:p>
            <a:r>
              <a:rPr lang="en-US" dirty="0"/>
              <a:t>A second half adder logic can be used to add C-IN to the Sum produced by the first half adder to get the final S output.</a:t>
            </a:r>
          </a:p>
          <a:p>
            <a:r>
              <a:rPr lang="en-US" dirty="0"/>
              <a:t>If any of the half adder logic produces a carry, there will be an output carry.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Adder Logic Circuit</a:t>
            </a:r>
            <a:endParaRPr lang="en-US" dirty="0"/>
          </a:p>
        </p:txBody>
      </p:sp>
      <p:sp>
        <p:nvSpPr>
          <p:cNvPr id="3" name="Content Placeholder 2"/>
          <p:cNvSpPr>
            <a:spLocks noGrp="1"/>
          </p:cNvSpPr>
          <p:nvPr>
            <p:ph idx="1"/>
          </p:nvPr>
        </p:nvSpPr>
        <p:spPr/>
        <p:txBody>
          <a:bodyPr/>
          <a:lstStyle/>
          <a:p>
            <a:r>
              <a:rPr lang="en-US" dirty="0"/>
              <a:t>A C-OUT will be an OR function of the half-adder Carry outputs.</a:t>
            </a:r>
          </a:p>
          <a:p>
            <a:r>
              <a:rPr lang="en-US" dirty="0"/>
              <a:t>The implementation of larger logic diagrams is possible with full adder logic.</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Making Full Adder Using Half Adder</a:t>
            </a:r>
          </a:p>
        </p:txBody>
      </p:sp>
      <p:pic>
        <p:nvPicPr>
          <p:cNvPr id="10242" name="Picture 2"/>
          <p:cNvPicPr>
            <a:picLocks noGrp="1" noChangeAspect="1" noChangeArrowheads="1"/>
          </p:cNvPicPr>
          <p:nvPr>
            <p:ph idx="1"/>
          </p:nvPr>
        </p:nvPicPr>
        <p:blipFill>
          <a:blip r:embed="rId2"/>
          <a:srcRect/>
          <a:stretch>
            <a:fillRect/>
          </a:stretch>
        </p:blipFill>
        <p:spPr bwMode="auto">
          <a:xfrm>
            <a:off x="2057400" y="1676401"/>
            <a:ext cx="8077200" cy="403859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Parallel Adder</a:t>
            </a:r>
          </a:p>
        </p:txBody>
      </p:sp>
      <p:pic>
        <p:nvPicPr>
          <p:cNvPr id="11266" name="Picture 2" descr="C:\Users\mcn\Pictures\Capture.PNG"/>
          <p:cNvPicPr>
            <a:picLocks noGrp="1" noChangeAspect="1" noChangeArrowheads="1"/>
          </p:cNvPicPr>
          <p:nvPr>
            <p:ph idx="1"/>
          </p:nvPr>
        </p:nvPicPr>
        <p:blipFill>
          <a:blip r:embed="rId2"/>
          <a:srcRect/>
          <a:stretch>
            <a:fillRect/>
          </a:stretch>
        </p:blipFill>
        <p:spPr bwMode="auto">
          <a:xfrm>
            <a:off x="2133600" y="1752601"/>
            <a:ext cx="7772400" cy="373379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76401" y="609600"/>
            <a:ext cx="8762999" cy="5410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2A81-300F-3A35-881D-46DBADB087C6}"/>
              </a:ext>
            </a:extLst>
          </p:cNvPr>
          <p:cNvSpPr>
            <a:spLocks noGrp="1"/>
          </p:cNvSpPr>
          <p:nvPr>
            <p:ph type="title"/>
          </p:nvPr>
        </p:nvSpPr>
        <p:spPr/>
        <p:txBody>
          <a:bodyPr/>
          <a:lstStyle/>
          <a:p>
            <a:r>
              <a:rPr lang="en-US" b="1" i="0" dirty="0">
                <a:effectLst/>
              </a:rPr>
              <a:t>Four-Bit Parallel Adders</a:t>
            </a:r>
            <a:r>
              <a:rPr lang="en-US" b="1" dirty="0"/>
              <a:t> </a:t>
            </a:r>
            <a:br>
              <a:rPr lang="en-US" dirty="0"/>
            </a:br>
            <a:endParaRPr lang="en-US" dirty="0"/>
          </a:p>
        </p:txBody>
      </p:sp>
      <p:pic>
        <p:nvPicPr>
          <p:cNvPr id="5" name="Content Placeholder 4">
            <a:extLst>
              <a:ext uri="{FF2B5EF4-FFF2-40B4-BE49-F238E27FC236}">
                <a16:creationId xmlns:a16="http://schemas.microsoft.com/office/drawing/2014/main" id="{B4AC9FE4-5AD7-4C34-40B1-5F5CBC308C13}"/>
              </a:ext>
            </a:extLst>
          </p:cNvPr>
          <p:cNvPicPr>
            <a:picLocks noGrp="1" noChangeAspect="1"/>
          </p:cNvPicPr>
          <p:nvPr>
            <p:ph idx="1"/>
          </p:nvPr>
        </p:nvPicPr>
        <p:blipFill>
          <a:blip r:embed="rId2"/>
          <a:stretch>
            <a:fillRect/>
          </a:stretch>
        </p:blipFill>
        <p:spPr>
          <a:xfrm>
            <a:off x="838200" y="1313411"/>
            <a:ext cx="10515600" cy="5179464"/>
          </a:xfrm>
        </p:spPr>
      </p:pic>
    </p:spTree>
    <p:extLst>
      <p:ext uri="{BB962C8B-B14F-4D97-AF65-F5344CB8AC3E}">
        <p14:creationId xmlns:p14="http://schemas.microsoft.com/office/powerpoint/2010/main" val="2270474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54A8-AB6C-2FDA-5096-B8720E4AA44C}"/>
              </a:ext>
            </a:extLst>
          </p:cNvPr>
          <p:cNvSpPr>
            <a:spLocks noGrp="1"/>
          </p:cNvSpPr>
          <p:nvPr>
            <p:ph type="title"/>
          </p:nvPr>
        </p:nvSpPr>
        <p:spPr/>
        <p:txBody>
          <a:bodyPr/>
          <a:lstStyle/>
          <a:p>
            <a:r>
              <a:rPr lang="en-US" sz="3200" b="1" i="0" dirty="0">
                <a:effectLst/>
              </a:rPr>
              <a:t>Adder Expansion: </a:t>
            </a:r>
            <a:r>
              <a:rPr lang="en-US" sz="3200" b="1" dirty="0"/>
              <a:t>Constructing 8 bit Adder using 4 bit Adder IC</a:t>
            </a:r>
            <a:br>
              <a:rPr lang="en-US" dirty="0"/>
            </a:br>
            <a:endParaRPr lang="en-US" dirty="0"/>
          </a:p>
        </p:txBody>
      </p:sp>
      <p:pic>
        <p:nvPicPr>
          <p:cNvPr id="5" name="Content Placeholder 4">
            <a:extLst>
              <a:ext uri="{FF2B5EF4-FFF2-40B4-BE49-F238E27FC236}">
                <a16:creationId xmlns:a16="http://schemas.microsoft.com/office/drawing/2014/main" id="{F31CD009-CFD8-624E-F196-2A8037E0C209}"/>
              </a:ext>
            </a:extLst>
          </p:cNvPr>
          <p:cNvPicPr>
            <a:picLocks noGrp="1" noChangeAspect="1"/>
          </p:cNvPicPr>
          <p:nvPr>
            <p:ph idx="1"/>
          </p:nvPr>
        </p:nvPicPr>
        <p:blipFill>
          <a:blip r:embed="rId2"/>
          <a:stretch>
            <a:fillRect/>
          </a:stretch>
        </p:blipFill>
        <p:spPr>
          <a:xfrm>
            <a:off x="1064029" y="1363287"/>
            <a:ext cx="10058400" cy="4813676"/>
          </a:xfrm>
        </p:spPr>
      </p:pic>
    </p:spTree>
    <p:extLst>
      <p:ext uri="{BB962C8B-B14F-4D97-AF65-F5344CB8AC3E}">
        <p14:creationId xmlns:p14="http://schemas.microsoft.com/office/powerpoint/2010/main" val="2664244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97842-A1CA-C2CA-CEFE-B8658EA4F8C9}"/>
              </a:ext>
            </a:extLst>
          </p:cNvPr>
          <p:cNvPicPr>
            <a:picLocks noChangeAspect="1"/>
          </p:cNvPicPr>
          <p:nvPr/>
        </p:nvPicPr>
        <p:blipFill>
          <a:blip r:embed="rId2"/>
          <a:stretch>
            <a:fillRect/>
          </a:stretch>
        </p:blipFill>
        <p:spPr>
          <a:xfrm>
            <a:off x="1" y="0"/>
            <a:ext cx="12192000" cy="1776418"/>
          </a:xfrm>
          <a:prstGeom prst="rect">
            <a:avLst/>
          </a:prstGeom>
        </p:spPr>
      </p:pic>
      <p:pic>
        <p:nvPicPr>
          <p:cNvPr id="7" name="Picture 6">
            <a:extLst>
              <a:ext uri="{FF2B5EF4-FFF2-40B4-BE49-F238E27FC236}">
                <a16:creationId xmlns:a16="http://schemas.microsoft.com/office/drawing/2014/main" id="{1E35E990-5FD2-3686-76AD-C8C954BB4E9D}"/>
              </a:ext>
            </a:extLst>
          </p:cNvPr>
          <p:cNvPicPr>
            <a:picLocks noChangeAspect="1"/>
          </p:cNvPicPr>
          <p:nvPr/>
        </p:nvPicPr>
        <p:blipFill>
          <a:blip r:embed="rId3"/>
          <a:stretch>
            <a:fillRect/>
          </a:stretch>
        </p:blipFill>
        <p:spPr>
          <a:xfrm>
            <a:off x="0" y="1776418"/>
            <a:ext cx="12075621" cy="2596077"/>
          </a:xfrm>
          <a:prstGeom prst="rect">
            <a:avLst/>
          </a:prstGeom>
        </p:spPr>
      </p:pic>
    </p:spTree>
    <p:extLst>
      <p:ext uri="{BB962C8B-B14F-4D97-AF65-F5344CB8AC3E}">
        <p14:creationId xmlns:p14="http://schemas.microsoft.com/office/powerpoint/2010/main" val="8450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Addition </a:t>
            </a:r>
          </a:p>
        </p:txBody>
      </p:sp>
      <p:pic>
        <p:nvPicPr>
          <p:cNvPr id="1026" name="Picture 2" descr="C:\Users\mcn\Pictures\v81uf8v.jpg"/>
          <p:cNvPicPr>
            <a:picLocks noGrp="1" noChangeAspect="1" noChangeArrowheads="1"/>
          </p:cNvPicPr>
          <p:nvPr>
            <p:ph idx="1"/>
          </p:nvPr>
        </p:nvPicPr>
        <p:blipFill>
          <a:blip r:embed="rId2"/>
          <a:srcRect/>
          <a:stretch>
            <a:fillRect/>
          </a:stretch>
        </p:blipFill>
        <p:spPr bwMode="auto">
          <a:xfrm>
            <a:off x="2438400" y="1600200"/>
            <a:ext cx="7162800" cy="4191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DD584-34E0-19A5-6032-48C3CE7FE369}"/>
              </a:ext>
            </a:extLst>
          </p:cNvPr>
          <p:cNvPicPr>
            <a:picLocks noChangeAspect="1"/>
          </p:cNvPicPr>
          <p:nvPr/>
        </p:nvPicPr>
        <p:blipFill>
          <a:blip r:embed="rId2"/>
          <a:stretch>
            <a:fillRect/>
          </a:stretch>
        </p:blipFill>
        <p:spPr>
          <a:xfrm>
            <a:off x="0" y="463138"/>
            <a:ext cx="12192000" cy="5931723"/>
          </a:xfrm>
          <a:prstGeom prst="rect">
            <a:avLst/>
          </a:prstGeom>
        </p:spPr>
      </p:pic>
    </p:spTree>
    <p:extLst>
      <p:ext uri="{BB962C8B-B14F-4D97-AF65-F5344CB8AC3E}">
        <p14:creationId xmlns:p14="http://schemas.microsoft.com/office/powerpoint/2010/main" val="1849858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F70F-DEF5-76FF-FC79-AA762B91EBF2}"/>
              </a:ext>
            </a:extLst>
          </p:cNvPr>
          <p:cNvSpPr>
            <a:spLocks noGrp="1"/>
          </p:cNvSpPr>
          <p:nvPr>
            <p:ph type="title"/>
          </p:nvPr>
        </p:nvSpPr>
        <p:spPr/>
        <p:txBody>
          <a:bodyPr>
            <a:normAutofit/>
          </a:bodyPr>
          <a:lstStyle/>
          <a:p>
            <a:r>
              <a:rPr lang="en-US" sz="4800" b="1" dirty="0"/>
              <a:t>Adder Application (Voting Machine)</a:t>
            </a:r>
          </a:p>
        </p:txBody>
      </p:sp>
      <p:pic>
        <p:nvPicPr>
          <p:cNvPr id="5" name="Content Placeholder 4">
            <a:extLst>
              <a:ext uri="{FF2B5EF4-FFF2-40B4-BE49-F238E27FC236}">
                <a16:creationId xmlns:a16="http://schemas.microsoft.com/office/drawing/2014/main" id="{E9214310-BE74-68A6-24C4-00A3C532B462}"/>
              </a:ext>
            </a:extLst>
          </p:cNvPr>
          <p:cNvPicPr>
            <a:picLocks noGrp="1" noChangeAspect="1"/>
          </p:cNvPicPr>
          <p:nvPr>
            <p:ph idx="1"/>
          </p:nvPr>
        </p:nvPicPr>
        <p:blipFill>
          <a:blip r:embed="rId2"/>
          <a:stretch>
            <a:fillRect/>
          </a:stretch>
        </p:blipFill>
        <p:spPr>
          <a:xfrm>
            <a:off x="671945" y="2012028"/>
            <a:ext cx="10515600" cy="3723754"/>
          </a:xfrm>
        </p:spPr>
      </p:pic>
    </p:spTree>
    <p:extLst>
      <p:ext uri="{BB962C8B-B14F-4D97-AF65-F5344CB8AC3E}">
        <p14:creationId xmlns:p14="http://schemas.microsoft.com/office/powerpoint/2010/main" val="286214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91A96-1E6A-34A6-35D7-9E027A962341}"/>
              </a:ext>
            </a:extLst>
          </p:cNvPr>
          <p:cNvPicPr>
            <a:picLocks noChangeAspect="1"/>
          </p:cNvPicPr>
          <p:nvPr/>
        </p:nvPicPr>
        <p:blipFill>
          <a:blip r:embed="rId2"/>
          <a:stretch>
            <a:fillRect/>
          </a:stretch>
        </p:blipFill>
        <p:spPr>
          <a:xfrm>
            <a:off x="349136" y="0"/>
            <a:ext cx="11105802" cy="6858000"/>
          </a:xfrm>
          <a:prstGeom prst="rect">
            <a:avLst/>
          </a:prstGeom>
        </p:spPr>
      </p:pic>
    </p:spTree>
    <p:extLst>
      <p:ext uri="{BB962C8B-B14F-4D97-AF65-F5344CB8AC3E}">
        <p14:creationId xmlns:p14="http://schemas.microsoft.com/office/powerpoint/2010/main" val="1065177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2F9D-566F-0C50-FB8D-88468F79E31E}"/>
              </a:ext>
            </a:extLst>
          </p:cNvPr>
          <p:cNvSpPr>
            <a:spLocks noGrp="1"/>
          </p:cNvSpPr>
          <p:nvPr>
            <p:ph type="title"/>
          </p:nvPr>
        </p:nvSpPr>
        <p:spPr/>
        <p:txBody>
          <a:bodyPr>
            <a:normAutofit/>
          </a:bodyPr>
          <a:lstStyle/>
          <a:p>
            <a:r>
              <a:rPr lang="en-US" sz="4800" b="1" dirty="0"/>
              <a:t>2 Bit Multiplier </a:t>
            </a:r>
          </a:p>
        </p:txBody>
      </p:sp>
      <p:pic>
        <p:nvPicPr>
          <p:cNvPr id="5" name="Content Placeholder 4">
            <a:extLst>
              <a:ext uri="{FF2B5EF4-FFF2-40B4-BE49-F238E27FC236}">
                <a16:creationId xmlns:a16="http://schemas.microsoft.com/office/drawing/2014/main" id="{193FF76E-6125-1DFE-60D3-7CEA3DD71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663" y="1948656"/>
            <a:ext cx="9293628" cy="4236013"/>
          </a:xfrm>
        </p:spPr>
      </p:pic>
    </p:spTree>
    <p:extLst>
      <p:ext uri="{BB962C8B-B14F-4D97-AF65-F5344CB8AC3E}">
        <p14:creationId xmlns:p14="http://schemas.microsoft.com/office/powerpoint/2010/main" val="363122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8836-EE46-B389-D405-61A7641A6376}"/>
              </a:ext>
            </a:extLst>
          </p:cNvPr>
          <p:cNvSpPr>
            <a:spLocks noGrp="1"/>
          </p:cNvSpPr>
          <p:nvPr>
            <p:ph type="title"/>
          </p:nvPr>
        </p:nvSpPr>
        <p:spPr>
          <a:xfrm>
            <a:off x="838200" y="365125"/>
            <a:ext cx="10515600" cy="5237653"/>
          </a:xfrm>
        </p:spPr>
        <p:txBody>
          <a:bodyPr>
            <a:normAutofit/>
          </a:bodyPr>
          <a:lstStyle/>
          <a:p>
            <a:pPr algn="ctr"/>
            <a:r>
              <a:rPr lang="en-US" sz="6600" dirty="0"/>
              <a:t>Design 3 Bit &amp; 4 Bit Multiplier </a:t>
            </a:r>
          </a:p>
        </p:txBody>
      </p:sp>
    </p:spTree>
    <p:extLst>
      <p:ext uri="{BB962C8B-B14F-4D97-AF65-F5344CB8AC3E}">
        <p14:creationId xmlns:p14="http://schemas.microsoft.com/office/powerpoint/2010/main" val="119802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3980-BF0D-8BE1-FB8E-48D52EE0C9F3}"/>
              </a:ext>
            </a:extLst>
          </p:cNvPr>
          <p:cNvSpPr>
            <a:spLocks noGrp="1"/>
          </p:cNvSpPr>
          <p:nvPr>
            <p:ph type="title"/>
          </p:nvPr>
        </p:nvSpPr>
        <p:spPr>
          <a:xfrm>
            <a:off x="838200" y="365125"/>
            <a:ext cx="10515600" cy="4788766"/>
          </a:xfrm>
        </p:spPr>
        <p:txBody>
          <a:bodyPr>
            <a:normAutofit/>
          </a:bodyPr>
          <a:lstStyle/>
          <a:p>
            <a:pPr algn="ctr"/>
            <a:r>
              <a:rPr lang="en-US" sz="8800" b="1" dirty="0"/>
              <a:t>Comparator</a:t>
            </a:r>
            <a:endParaRPr lang="en-US" sz="8800" dirty="0"/>
          </a:p>
        </p:txBody>
      </p:sp>
    </p:spTree>
    <p:extLst>
      <p:ext uri="{BB962C8B-B14F-4D97-AF65-F5344CB8AC3E}">
        <p14:creationId xmlns:p14="http://schemas.microsoft.com/office/powerpoint/2010/main" val="2920761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838200"/>
          </a:xfrm>
        </p:spPr>
        <p:txBody>
          <a:bodyPr>
            <a:normAutofit fontScale="90000"/>
          </a:bodyPr>
          <a:lstStyle/>
          <a:p>
            <a:r>
              <a:rPr lang="en-US" b="1" dirty="0"/>
              <a:t>MAGNITUDE COMPARATOR: DIGITAL COMPARATOR</a:t>
            </a:r>
          </a:p>
        </p:txBody>
      </p:sp>
      <p:sp>
        <p:nvSpPr>
          <p:cNvPr id="3" name="Content Placeholder 2"/>
          <p:cNvSpPr>
            <a:spLocks noGrp="1"/>
          </p:cNvSpPr>
          <p:nvPr>
            <p:ph idx="1"/>
          </p:nvPr>
        </p:nvSpPr>
        <p:spPr>
          <a:xfrm>
            <a:off x="1981200" y="1295401"/>
            <a:ext cx="8229600" cy="4830763"/>
          </a:xfrm>
        </p:spPr>
        <p:txBody>
          <a:bodyPr/>
          <a:lstStyle/>
          <a:p>
            <a:r>
              <a:rPr lang="en-US" dirty="0"/>
              <a:t>It is a combinational logic circuit. </a:t>
            </a:r>
          </a:p>
          <a:p>
            <a:r>
              <a:rPr lang="en-US" dirty="0"/>
              <a:t>Digital Comparator is used to compare the value of two binary digits. </a:t>
            </a:r>
          </a:p>
          <a:p>
            <a:r>
              <a:rPr lang="en-US" dirty="0"/>
              <a:t>There are two types of digital comparator </a:t>
            </a:r>
          </a:p>
          <a:p>
            <a:r>
              <a:rPr lang="en-US" dirty="0"/>
              <a:t>(</a:t>
            </a:r>
            <a:r>
              <a:rPr lang="en-US" dirty="0" err="1"/>
              <a:t>i</a:t>
            </a:r>
            <a:r>
              <a:rPr lang="en-US" dirty="0"/>
              <a:t>) Identity Comparator </a:t>
            </a:r>
          </a:p>
          <a:p>
            <a:r>
              <a:rPr lang="en-US" dirty="0"/>
              <a:t>(ii) Magnitude Comparator.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1981200" y="838201"/>
            <a:ext cx="8229600" cy="5287963"/>
          </a:xfrm>
        </p:spPr>
        <p:txBody>
          <a:bodyPr/>
          <a:lstStyle/>
          <a:p>
            <a:r>
              <a:rPr lang="en-US" dirty="0"/>
              <a:t>IDENTITY COMPARATOR: This comparator has only one output terminal for when A=B, either A=B=1 (High) or A=B=0 (Low) </a:t>
            </a:r>
          </a:p>
          <a:p>
            <a:r>
              <a:rPr lang="en-US" dirty="0"/>
              <a:t>MAGNITUDE COMPARATOR: This Comparator has three output terminals namely A&gt;B, A=B, A&lt;B. Depending on the result of comparison, one of the output will be High (1).</a:t>
            </a:r>
          </a:p>
          <a:p>
            <a:r>
              <a:rPr lang="en-US" dirty="0"/>
              <a:t>Block Diagram of Magnitude Comparator is shown in Fig.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BLOCK DIAGRAM OF MAGNITUDE COMPARATOR</a:t>
            </a:r>
          </a:p>
        </p:txBody>
      </p:sp>
      <p:pic>
        <p:nvPicPr>
          <p:cNvPr id="1026" name="Picture 2"/>
          <p:cNvPicPr>
            <a:picLocks noGrp="1" noChangeAspect="1" noChangeArrowheads="1"/>
          </p:cNvPicPr>
          <p:nvPr>
            <p:ph idx="1"/>
          </p:nvPr>
        </p:nvPicPr>
        <p:blipFill>
          <a:blip r:embed="rId2"/>
          <a:srcRect/>
          <a:stretch>
            <a:fillRect/>
          </a:stretch>
        </p:blipFill>
        <p:spPr bwMode="auto">
          <a:xfrm>
            <a:off x="2286000" y="1600201"/>
            <a:ext cx="7696200" cy="452596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Bit Magnitude Comparator</a:t>
            </a:r>
          </a:p>
        </p:txBody>
      </p:sp>
      <p:sp>
        <p:nvSpPr>
          <p:cNvPr id="3" name="Content Placeholder 2"/>
          <p:cNvSpPr>
            <a:spLocks noGrp="1"/>
          </p:cNvSpPr>
          <p:nvPr>
            <p:ph idx="1"/>
          </p:nvPr>
        </p:nvSpPr>
        <p:spPr/>
        <p:txBody>
          <a:bodyPr/>
          <a:lstStyle/>
          <a:p>
            <a:r>
              <a:rPr lang="en-US" dirty="0"/>
              <a:t>This magnitude comparator has two inputs A and B and three outputs AB. </a:t>
            </a:r>
          </a:p>
          <a:p>
            <a:r>
              <a:rPr lang="en-US" dirty="0"/>
              <a:t>This magnitude comparator compares the two numbers of single bits. </a:t>
            </a:r>
          </a:p>
          <a:p>
            <a:r>
              <a:rPr lang="en-US" dirty="0"/>
              <a:t>Truth Table of 1-Bit Comparator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Binary Addition</a:t>
            </a:r>
          </a:p>
        </p:txBody>
      </p:sp>
      <p:pic>
        <p:nvPicPr>
          <p:cNvPr id="2050" name="Picture 2" descr="C:\Users\mcn\Pictures\cs0100-2.7-1.jpg"/>
          <p:cNvPicPr>
            <a:picLocks noGrp="1" noChangeAspect="1" noChangeArrowheads="1"/>
          </p:cNvPicPr>
          <p:nvPr>
            <p:ph idx="1"/>
          </p:nvPr>
        </p:nvPicPr>
        <p:blipFill>
          <a:blip r:embed="rId2"/>
          <a:srcRect/>
          <a:stretch>
            <a:fillRect/>
          </a:stretch>
        </p:blipFill>
        <p:spPr bwMode="auto">
          <a:xfrm>
            <a:off x="2286000" y="2057400"/>
            <a:ext cx="7848600" cy="32004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28814" y="609601"/>
            <a:ext cx="8334375" cy="5257799"/>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90600"/>
          </a:xfrm>
        </p:spPr>
        <p:txBody>
          <a:bodyPr/>
          <a:lstStyle/>
          <a:p>
            <a:r>
              <a:rPr lang="en-US" b="1" dirty="0"/>
              <a:t>K-Maps For All Three Outputs </a:t>
            </a:r>
          </a:p>
        </p:txBody>
      </p:sp>
      <p:pic>
        <p:nvPicPr>
          <p:cNvPr id="3074" name="Picture 2"/>
          <p:cNvPicPr>
            <a:picLocks noGrp="1" noChangeAspect="1" noChangeArrowheads="1"/>
          </p:cNvPicPr>
          <p:nvPr>
            <p:ph idx="1"/>
          </p:nvPr>
        </p:nvPicPr>
        <p:blipFill>
          <a:blip r:embed="rId2"/>
          <a:srcRect/>
          <a:stretch>
            <a:fillRect/>
          </a:stretch>
        </p:blipFill>
        <p:spPr bwMode="auto">
          <a:xfrm>
            <a:off x="1524000" y="1295400"/>
            <a:ext cx="8991600" cy="55626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752600" y="457200"/>
            <a:ext cx="8686800" cy="57912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05000" y="457200"/>
            <a:ext cx="8305800" cy="59436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24000" y="304800"/>
            <a:ext cx="9144000" cy="63246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752601" y="381001"/>
            <a:ext cx="8686799" cy="617219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524000" y="457200"/>
            <a:ext cx="8915400" cy="59436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133600" y="685801"/>
            <a:ext cx="7924800" cy="492442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0" y="609600"/>
            <a:ext cx="8839200" cy="40386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828801" y="381000"/>
            <a:ext cx="8229599" cy="61722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1828800" y="914400"/>
            <a:ext cx="8610600" cy="48768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3-bit Comparator</a:t>
            </a:r>
          </a:p>
        </p:txBody>
      </p:sp>
      <p:sp>
        <p:nvSpPr>
          <p:cNvPr id="3" name="Content Placeholder 2"/>
          <p:cNvSpPr>
            <a:spLocks noGrp="1"/>
          </p:cNvSpPr>
          <p:nvPr>
            <p:ph idx="1"/>
          </p:nvPr>
        </p:nvSpPr>
        <p:spPr/>
        <p:txBody>
          <a:bodyPr/>
          <a:lstStyle/>
          <a:p>
            <a:r>
              <a:rPr lang="en-US" dirty="0"/>
              <a:t>To design 3-bit comparator.</a:t>
            </a:r>
          </a:p>
          <a:p>
            <a:r>
              <a:rPr lang="en-US" dirty="0"/>
              <a:t>Number of inputs 6 A2,A1,A0, B2,B1,B0</a:t>
            </a:r>
          </a:p>
          <a:p>
            <a:r>
              <a:rPr lang="en-US" dirty="0"/>
              <a:t>Total number of combination 2^6=64</a:t>
            </a:r>
          </a:p>
          <a:p>
            <a:r>
              <a:rPr lang="en-US" dirty="0"/>
              <a:t>Huge truth table then K-map so traditional method is complex.</a:t>
            </a:r>
          </a:p>
          <a:p>
            <a:r>
              <a:rPr lang="en-US" dirty="0"/>
              <a:t>We need another approach to design a comparator circuit.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1981200" y="838201"/>
            <a:ext cx="8229600" cy="5287963"/>
          </a:xfrm>
        </p:spPr>
        <p:txBody>
          <a:bodyPr/>
          <a:lstStyle/>
          <a:p>
            <a:r>
              <a:rPr lang="en-US" dirty="0"/>
              <a:t>Designing general equation for comparator.</a:t>
            </a:r>
          </a:p>
          <a:p>
            <a:r>
              <a:rPr lang="en-US" dirty="0"/>
              <a:t>In this example we are comparing 3 bits two inputs.</a:t>
            </a:r>
          </a:p>
          <a:p>
            <a:r>
              <a:rPr lang="en-US" dirty="0"/>
              <a:t>A2 &amp; B2 are MSB. A0 &amp; B0 are LSB.</a:t>
            </a:r>
          </a:p>
          <a:p>
            <a:r>
              <a:rPr lang="en-US" dirty="0"/>
              <a:t>It compares each of these bits in one number with bits in that of other number and produces one of the following outputs as A = B, A &lt; B and A&gt;B. The output logic statements of this converter are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1981200" y="685801"/>
            <a:ext cx="8229600" cy="5440363"/>
          </a:xfrm>
        </p:spPr>
        <p:txBody>
          <a:bodyPr/>
          <a:lstStyle/>
          <a:p>
            <a:r>
              <a:rPr lang="en-US" dirty="0"/>
              <a:t>If A2 = 1 and B2 = 0, then A is greater than B (A&gt;B). Or</a:t>
            </a:r>
          </a:p>
          <a:p>
            <a:r>
              <a:rPr lang="en-US" dirty="0"/>
              <a:t>If A1 and B2 are equal, and if A1 = 1 and B1 = 0, then A &gt; B. Or</a:t>
            </a:r>
          </a:p>
          <a:p>
            <a:r>
              <a:rPr lang="en-US" dirty="0"/>
              <a:t>If A2 and B2 are equal &amp; A1 and B1 are equal, and if A0 = 1, and B0 = 0, then A&gt;B. Or</a:t>
            </a:r>
          </a:p>
          <a:p>
            <a:pPr>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a:t>
            </a:r>
          </a:p>
        </p:txBody>
      </p:sp>
      <p:sp>
        <p:nvSpPr>
          <p:cNvPr id="3" name="Content Placeholder 2"/>
          <p:cNvSpPr>
            <a:spLocks noGrp="1"/>
          </p:cNvSpPr>
          <p:nvPr>
            <p:ph idx="1"/>
          </p:nvPr>
        </p:nvSpPr>
        <p:spPr/>
        <p:txBody>
          <a:bodyPr/>
          <a:lstStyle/>
          <a:p>
            <a:r>
              <a:rPr lang="en-US" dirty="0"/>
              <a:t>A&gt;B = A2B2’ + (A2 Ex-Nor B2)A1B1’ + (A2 Ex-Nor B2)(A1 Ex-Nor B1)A0B0’</a:t>
            </a:r>
          </a:p>
          <a:p>
            <a:r>
              <a:rPr lang="en-US" dirty="0"/>
              <a:t>A&lt;B = A2’B2 + (A2 Ex-Nor B2)A1’B1 + (A2 Ex-Nor B2)(A1 Ex-Nor B1)A0’B0</a:t>
            </a:r>
          </a:p>
          <a:p>
            <a:r>
              <a:rPr lang="en-US" dirty="0"/>
              <a:t>A=B =(A2 Ex-NOR B2) (A1 Ex-NOR B1) (A0 Ex-NOR B0)</a:t>
            </a:r>
          </a:p>
          <a:p>
            <a:endParaRPr lang="en-US" dirty="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4-Bit Comparator IC</a:t>
            </a:r>
          </a:p>
        </p:txBody>
      </p:sp>
      <p:pic>
        <p:nvPicPr>
          <p:cNvPr id="1026" name="Picture 2"/>
          <p:cNvPicPr>
            <a:picLocks noGrp="1" noChangeAspect="1" noChangeArrowheads="1"/>
          </p:cNvPicPr>
          <p:nvPr>
            <p:ph idx="1"/>
          </p:nvPr>
        </p:nvPicPr>
        <p:blipFill>
          <a:blip r:embed="rId2"/>
          <a:srcRect/>
          <a:stretch>
            <a:fillRect/>
          </a:stretch>
        </p:blipFill>
        <p:spPr bwMode="auto">
          <a:xfrm>
            <a:off x="2133601" y="1600200"/>
            <a:ext cx="8000999" cy="50292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8-Bit Comparator</a:t>
            </a:r>
          </a:p>
        </p:txBody>
      </p:sp>
      <p:pic>
        <p:nvPicPr>
          <p:cNvPr id="2050" name="Picture 2" descr="C:\Users\mcn\Pictures\7485-2.jpg"/>
          <p:cNvPicPr>
            <a:picLocks noGrp="1" noChangeAspect="1" noChangeArrowheads="1"/>
          </p:cNvPicPr>
          <p:nvPr>
            <p:ph idx="1"/>
          </p:nvPr>
        </p:nvPicPr>
        <p:blipFill>
          <a:blip r:embed="rId2"/>
          <a:srcRect/>
          <a:stretch>
            <a:fillRect/>
          </a:stretch>
        </p:blipFill>
        <p:spPr bwMode="auto">
          <a:xfrm>
            <a:off x="1981200" y="2057400"/>
            <a:ext cx="8077200" cy="38862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B0D14-DB16-80AF-0BF4-422761997E57}"/>
              </a:ext>
            </a:extLst>
          </p:cNvPr>
          <p:cNvPicPr>
            <a:picLocks noChangeAspect="1"/>
          </p:cNvPicPr>
          <p:nvPr/>
        </p:nvPicPr>
        <p:blipFill>
          <a:blip r:embed="rId2"/>
          <a:stretch>
            <a:fillRect/>
          </a:stretch>
        </p:blipFill>
        <p:spPr>
          <a:xfrm>
            <a:off x="781396" y="282633"/>
            <a:ext cx="10341033" cy="6251171"/>
          </a:xfrm>
          <a:prstGeom prst="rect">
            <a:avLst/>
          </a:prstGeom>
        </p:spPr>
      </p:pic>
    </p:spTree>
    <p:extLst>
      <p:ext uri="{BB962C8B-B14F-4D97-AF65-F5344CB8AC3E}">
        <p14:creationId xmlns:p14="http://schemas.microsoft.com/office/powerpoint/2010/main" val="4105403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C984-6883-A840-49A0-57DD9738DB5F}"/>
              </a:ext>
            </a:extLst>
          </p:cNvPr>
          <p:cNvSpPr>
            <a:spLocks noGrp="1"/>
          </p:cNvSpPr>
          <p:nvPr>
            <p:ph type="title"/>
          </p:nvPr>
        </p:nvSpPr>
        <p:spPr/>
        <p:txBody>
          <a:bodyPr>
            <a:normAutofit/>
          </a:bodyPr>
          <a:lstStyle/>
          <a:p>
            <a:r>
              <a:rPr lang="en-US" sz="4800" b="1" dirty="0"/>
              <a:t>Cascading of Comparator </a:t>
            </a:r>
          </a:p>
        </p:txBody>
      </p:sp>
      <p:pic>
        <p:nvPicPr>
          <p:cNvPr id="5" name="Content Placeholder 4">
            <a:extLst>
              <a:ext uri="{FF2B5EF4-FFF2-40B4-BE49-F238E27FC236}">
                <a16:creationId xmlns:a16="http://schemas.microsoft.com/office/drawing/2014/main" id="{FC36E328-A2DD-1505-13B1-BB6C76D53982}"/>
              </a:ext>
            </a:extLst>
          </p:cNvPr>
          <p:cNvPicPr>
            <a:picLocks noGrp="1" noChangeAspect="1"/>
          </p:cNvPicPr>
          <p:nvPr>
            <p:ph idx="1"/>
          </p:nvPr>
        </p:nvPicPr>
        <p:blipFill>
          <a:blip r:embed="rId2"/>
          <a:stretch>
            <a:fillRect/>
          </a:stretch>
        </p:blipFill>
        <p:spPr>
          <a:xfrm>
            <a:off x="838200" y="1690688"/>
            <a:ext cx="10018222" cy="5009369"/>
          </a:xfrm>
        </p:spPr>
      </p:pic>
    </p:spTree>
    <p:extLst>
      <p:ext uri="{BB962C8B-B14F-4D97-AF65-F5344CB8AC3E}">
        <p14:creationId xmlns:p14="http://schemas.microsoft.com/office/powerpoint/2010/main" val="1065850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26E2-1F70-AE7C-4A9B-F06E18A6FD6B}"/>
              </a:ext>
            </a:extLst>
          </p:cNvPr>
          <p:cNvSpPr>
            <a:spLocks noGrp="1"/>
          </p:cNvSpPr>
          <p:nvPr>
            <p:ph type="title"/>
          </p:nvPr>
        </p:nvSpPr>
        <p:spPr>
          <a:xfrm>
            <a:off x="838200" y="365125"/>
            <a:ext cx="10515600" cy="5237653"/>
          </a:xfrm>
        </p:spPr>
        <p:txBody>
          <a:bodyPr>
            <a:normAutofit/>
          </a:bodyPr>
          <a:lstStyle/>
          <a:p>
            <a:pPr algn="ctr"/>
            <a:r>
              <a:rPr lang="en-US" sz="7200" b="1" dirty="0"/>
              <a:t>MUX &amp; DMUX</a:t>
            </a:r>
          </a:p>
        </p:txBody>
      </p:sp>
    </p:spTree>
    <p:extLst>
      <p:ext uri="{BB962C8B-B14F-4D97-AF65-F5344CB8AC3E}">
        <p14:creationId xmlns:p14="http://schemas.microsoft.com/office/powerpoint/2010/main" val="1177486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solidFill>
                  <a:schemeClr val="tx1"/>
                </a:solidFill>
              </a:rPr>
              <a:t>Multiplexer (MUX)</a:t>
            </a:r>
          </a:p>
        </p:txBody>
      </p:sp>
      <p:sp>
        <p:nvSpPr>
          <p:cNvPr id="3" name="Text Placeholder 2"/>
          <p:cNvSpPr>
            <a:spLocks noGrp="1"/>
          </p:cNvSpPr>
          <p:nvPr>
            <p:ph type="body" idx="1"/>
          </p:nvPr>
        </p:nvSpPr>
        <p:spPr/>
        <p:txBody>
          <a:bodyPr>
            <a:normAutofit/>
          </a:bodyPr>
          <a:lstStyle/>
          <a:p>
            <a:r>
              <a:rPr lang="en-US" sz="4400" b="1" dirty="0">
                <a:solidFill>
                  <a:schemeClr val="tx1"/>
                </a:solidFill>
              </a:rPr>
              <a:t>Many to One </a:t>
            </a:r>
          </a:p>
        </p:txBody>
      </p:sp>
    </p:spTree>
    <p:extLst>
      <p:ext uri="{BB962C8B-B14F-4D97-AF65-F5344CB8AC3E}">
        <p14:creationId xmlns:p14="http://schemas.microsoft.com/office/powerpoint/2010/main" val="226967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0" y="762000"/>
            <a:ext cx="9144000" cy="54102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02414"/>
          </a:xfrm>
        </p:spPr>
        <p:txBody>
          <a:bodyPr>
            <a:noAutofit/>
          </a:bodyPr>
          <a:lstStyle/>
          <a:p>
            <a:r>
              <a:rPr lang="en-US" sz="4800" b="1" dirty="0">
                <a:solidFill>
                  <a:schemeClr val="tx1"/>
                </a:solidFill>
              </a:rPr>
              <a:t>Multiplexer (data Selectors) </a:t>
            </a:r>
            <a:br>
              <a:rPr lang="en-US" sz="4800" b="1" dirty="0">
                <a:solidFill>
                  <a:schemeClr val="tx1"/>
                </a:solidFill>
              </a:rPr>
            </a:br>
            <a:endParaRPr lang="en-US" sz="48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493948"/>
                <a:ext cx="8915400" cy="4417273"/>
              </a:xfrm>
            </p:spPr>
            <p:txBody>
              <a:bodyPr/>
              <a:lstStyle/>
              <a:p>
                <a:r>
                  <a:rPr lang="en-US" sz="2000" i="1" dirty="0"/>
                  <a:t>Definition : </a:t>
                </a:r>
                <a:r>
                  <a:rPr lang="en-US" sz="2000" dirty="0"/>
                  <a:t>A multiplexers (MUX) is a device that allows digital</a:t>
                </a:r>
                <a:br>
                  <a:rPr lang="en-US" sz="2000" dirty="0"/>
                </a:br>
                <a:r>
                  <a:rPr lang="en-US" sz="2000" dirty="0"/>
                  <a:t>information from several sources to be routed onto a single</a:t>
                </a:r>
                <a:br>
                  <a:rPr lang="en-US" sz="2000" dirty="0"/>
                </a:br>
                <a:r>
                  <a:rPr lang="en-US" sz="2000" dirty="0"/>
                  <a:t>line for transmission over that line to a common destination. </a:t>
                </a:r>
              </a:p>
              <a:p>
                <a:r>
                  <a:rPr lang="en-US" sz="2000" dirty="0"/>
                  <a:t>Several data input lines</a:t>
                </a:r>
              </a:p>
              <a:p>
                <a:r>
                  <a:rPr lang="en-US" sz="2000" dirty="0"/>
                  <a:t>Some select line (less than the no. of input lines)</a:t>
                </a:r>
              </a:p>
              <a:p>
                <a:r>
                  <a:rPr lang="en-US" sz="2000" dirty="0"/>
                  <a:t>Single output line</a:t>
                </a:r>
              </a:p>
              <a:p>
                <a:r>
                  <a:rPr lang="en-US" sz="2000" dirty="0"/>
                  <a:t>If there are n data input lines and m select lines, then</a:t>
                </a:r>
                <a:br>
                  <a:rPr lang="en-US" sz="2000" dirty="0"/>
                </a:br>
                <a:r>
                  <a:rPr lang="en-US" sz="2000" dirty="0"/>
                  <a:t>                                             </a:t>
                </a:r>
                <a:r>
                  <a:rPr lang="en-US" sz="2000" b="1" i="1" dirty="0"/>
                  <a:t>   </a:t>
                </a:r>
                <a14:m>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𝟐</m:t>
                        </m:r>
                      </m:e>
                      <m:sup>
                        <m:r>
                          <a:rPr lang="en-US" sz="2000" b="1" i="1" smtClean="0">
                            <a:latin typeface="Cambria Math" panose="02040503050406030204" pitchFamily="18" charset="0"/>
                          </a:rPr>
                          <m:t>𝒎</m:t>
                        </m:r>
                      </m:sup>
                    </m:sSup>
                    <m:r>
                      <a:rPr lang="en-US" sz="2000" b="1" i="1" smtClean="0">
                        <a:latin typeface="Cambria Math" panose="02040503050406030204" pitchFamily="18" charset="0"/>
                      </a:rPr>
                      <m:t>=</m:t>
                    </m:r>
                    <m:r>
                      <a:rPr lang="en-US" sz="2000" b="1" i="1" smtClean="0">
                        <a:latin typeface="Cambria Math" panose="02040503050406030204" pitchFamily="18" charset="0"/>
                      </a:rPr>
                      <m:t>𝒏</m:t>
                    </m:r>
                  </m:oMath>
                </a14:m>
                <a:r>
                  <a:rPr lang="en-US" sz="2000" b="1" i="1" dirty="0"/>
                  <a:t> </a:t>
                </a:r>
                <a:br>
                  <a:rPr lang="en-US" sz="2000" dirty="0"/>
                </a:b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493948"/>
                <a:ext cx="8915400" cy="4417273"/>
              </a:xfrm>
              <a:blipFill rotWithShape="0">
                <a:blip r:embed="rId2"/>
                <a:stretch>
                  <a:fillRect l="-684" t="-690"/>
                </a:stretch>
              </a:blipFill>
            </p:spPr>
            <p:txBody>
              <a:bodyPr/>
              <a:lstStyle/>
              <a:p>
                <a:r>
                  <a:rPr lang="en-US">
                    <a:noFill/>
                  </a:rPr>
                  <a:t> </a:t>
                </a:r>
              </a:p>
            </p:txBody>
          </p:sp>
        </mc:Fallback>
      </mc:AlternateContent>
    </p:spTree>
    <p:extLst>
      <p:ext uri="{BB962C8B-B14F-4D97-AF65-F5344CB8AC3E}">
        <p14:creationId xmlns:p14="http://schemas.microsoft.com/office/powerpoint/2010/main" val="3893461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15293"/>
          </a:xfrm>
        </p:spPr>
        <p:txBody>
          <a:bodyPr>
            <a:normAutofit fontScale="90000"/>
          </a:bodyPr>
          <a:lstStyle/>
          <a:p>
            <a:r>
              <a:rPr lang="en-US" sz="4400" b="1" dirty="0">
                <a:solidFill>
                  <a:srgbClr val="000000"/>
                </a:solidFill>
                <a:latin typeface="Calibri" panose="020F0502020204030204" pitchFamily="34" charset="0"/>
              </a:rPr>
              <a:t>Functional Diagram Of a Multiplexer</a:t>
            </a:r>
            <a:r>
              <a:rPr lang="en-US" sz="4400" b="1" dirty="0"/>
              <a:t>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3155324" y="1439069"/>
            <a:ext cx="7328079" cy="4257675"/>
          </a:xfrm>
          <a:prstGeom prst="rect">
            <a:avLst/>
          </a:prstGeom>
        </p:spPr>
      </p:pic>
    </p:spTree>
    <p:extLst>
      <p:ext uri="{BB962C8B-B14F-4D97-AF65-F5344CB8AC3E}">
        <p14:creationId xmlns:p14="http://schemas.microsoft.com/office/powerpoint/2010/main" val="3104226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86504"/>
          </a:xfrm>
        </p:spPr>
        <p:txBody>
          <a:bodyPr>
            <a:noAutofit/>
          </a:bodyPr>
          <a:lstStyle/>
          <a:p>
            <a:r>
              <a:rPr lang="en-US" sz="4000" b="1" dirty="0">
                <a:solidFill>
                  <a:schemeClr val="tx1"/>
                </a:solidFill>
              </a:rPr>
              <a:t>2 : 1 Multiplexer </a:t>
            </a:r>
            <a:br>
              <a:rPr lang="en-US" sz="4000" b="1" dirty="0">
                <a:solidFill>
                  <a:schemeClr val="tx1"/>
                </a:solidFill>
              </a:rPr>
            </a:br>
            <a:endParaRPr lang="en-US" sz="4000" b="1"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592925" y="1666081"/>
            <a:ext cx="8315481" cy="4048125"/>
          </a:xfrm>
          <a:prstGeom prst="rect">
            <a:avLst/>
          </a:prstGeom>
        </p:spPr>
      </p:pic>
    </p:spTree>
    <p:extLst>
      <p:ext uri="{BB962C8B-B14F-4D97-AF65-F5344CB8AC3E}">
        <p14:creationId xmlns:p14="http://schemas.microsoft.com/office/powerpoint/2010/main" val="676668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63777"/>
          </a:xfrm>
        </p:spPr>
        <p:txBody>
          <a:bodyPr>
            <a:normAutofit fontScale="90000"/>
          </a:bodyPr>
          <a:lstStyle/>
          <a:p>
            <a:r>
              <a:rPr lang="en-US" b="1" dirty="0">
                <a:solidFill>
                  <a:schemeClr val="tx1"/>
                </a:solidFill>
              </a:rPr>
              <a:t>4 : 1 Multiplexer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459866" y="1613694"/>
            <a:ext cx="8834906" cy="3971925"/>
          </a:xfrm>
          <a:prstGeom prst="rect">
            <a:avLst/>
          </a:prstGeom>
        </p:spPr>
      </p:pic>
    </p:spTree>
    <p:extLst>
      <p:ext uri="{BB962C8B-B14F-4D97-AF65-F5344CB8AC3E}">
        <p14:creationId xmlns:p14="http://schemas.microsoft.com/office/powerpoint/2010/main" val="2410115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CBA1-2B9B-3B4B-4CDC-F0827B6EDB95}"/>
              </a:ext>
            </a:extLst>
          </p:cNvPr>
          <p:cNvSpPr>
            <a:spLocks noGrp="1"/>
          </p:cNvSpPr>
          <p:nvPr>
            <p:ph type="title"/>
          </p:nvPr>
        </p:nvSpPr>
        <p:spPr/>
        <p:txBody>
          <a:bodyPr>
            <a:normAutofit/>
          </a:bodyPr>
          <a:lstStyle/>
          <a:p>
            <a:r>
              <a:rPr lang="en-US" sz="4800" b="1" dirty="0"/>
              <a:t>4:1 MUX Timing Diagram</a:t>
            </a:r>
          </a:p>
        </p:txBody>
      </p:sp>
      <p:pic>
        <p:nvPicPr>
          <p:cNvPr id="5" name="Content Placeholder 4">
            <a:extLst>
              <a:ext uri="{FF2B5EF4-FFF2-40B4-BE49-F238E27FC236}">
                <a16:creationId xmlns:a16="http://schemas.microsoft.com/office/drawing/2014/main" id="{8B209541-5F91-E514-FEEB-285EE75724DD}"/>
              </a:ext>
            </a:extLst>
          </p:cNvPr>
          <p:cNvPicPr>
            <a:picLocks noGrp="1" noChangeAspect="1"/>
          </p:cNvPicPr>
          <p:nvPr>
            <p:ph idx="1"/>
          </p:nvPr>
        </p:nvPicPr>
        <p:blipFill>
          <a:blip r:embed="rId2"/>
          <a:stretch>
            <a:fillRect/>
          </a:stretch>
        </p:blipFill>
        <p:spPr>
          <a:xfrm>
            <a:off x="838200" y="1825625"/>
            <a:ext cx="10866120" cy="4351338"/>
          </a:xfrm>
        </p:spPr>
      </p:pic>
    </p:spTree>
    <p:extLst>
      <p:ext uri="{BB962C8B-B14F-4D97-AF65-F5344CB8AC3E}">
        <p14:creationId xmlns:p14="http://schemas.microsoft.com/office/powerpoint/2010/main" val="3019927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9DC5-F8FB-7ADC-7956-77531AED8FB9}"/>
              </a:ext>
            </a:extLst>
          </p:cNvPr>
          <p:cNvSpPr>
            <a:spLocks noGrp="1"/>
          </p:cNvSpPr>
          <p:nvPr>
            <p:ph type="title"/>
          </p:nvPr>
        </p:nvSpPr>
        <p:spPr/>
        <p:txBody>
          <a:bodyPr>
            <a:normAutofit/>
          </a:bodyPr>
          <a:lstStyle/>
          <a:p>
            <a:r>
              <a:rPr lang="en-US" sz="4800" b="1" dirty="0"/>
              <a:t>Logic Gates Implementation Using MUX</a:t>
            </a:r>
          </a:p>
        </p:txBody>
      </p:sp>
      <p:pic>
        <p:nvPicPr>
          <p:cNvPr id="5" name="Content Placeholder 4">
            <a:extLst>
              <a:ext uri="{FF2B5EF4-FFF2-40B4-BE49-F238E27FC236}">
                <a16:creationId xmlns:a16="http://schemas.microsoft.com/office/drawing/2014/main" id="{792C1541-D655-E684-F10B-8D174B203C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288" y="1825624"/>
            <a:ext cx="9310254" cy="4667251"/>
          </a:xfrm>
        </p:spPr>
      </p:pic>
    </p:spTree>
    <p:extLst>
      <p:ext uri="{BB962C8B-B14F-4D97-AF65-F5344CB8AC3E}">
        <p14:creationId xmlns:p14="http://schemas.microsoft.com/office/powerpoint/2010/main" val="1686964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a:solidFill>
                  <a:schemeClr val="tx1"/>
                </a:solidFill>
              </a:rPr>
              <a:t>Implementation Of Logic Functions</a:t>
            </a:r>
            <a:br>
              <a:rPr lang="en-US" sz="4400" b="1" dirty="0">
                <a:solidFill>
                  <a:schemeClr val="tx1"/>
                </a:solidFill>
              </a:rPr>
            </a:br>
            <a:r>
              <a:rPr lang="en-US" sz="4400" b="1" dirty="0">
                <a:solidFill>
                  <a:schemeClr val="tx1"/>
                </a:solidFill>
              </a:rPr>
              <a:t>using Multiplexer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279561" y="1905000"/>
            <a:ext cx="9002332" cy="4006850"/>
          </a:xfrm>
          <a:prstGeom prst="rect">
            <a:avLst/>
          </a:prstGeom>
        </p:spPr>
      </p:pic>
    </p:spTree>
    <p:extLst>
      <p:ext uri="{BB962C8B-B14F-4D97-AF65-F5344CB8AC3E}">
        <p14:creationId xmlns:p14="http://schemas.microsoft.com/office/powerpoint/2010/main" val="1174026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7462" y="437882"/>
            <a:ext cx="9200949" cy="5589431"/>
          </a:xfrm>
          <a:prstGeom prst="rect">
            <a:avLst/>
          </a:prstGeom>
        </p:spPr>
      </p:pic>
    </p:spTree>
    <p:extLst>
      <p:ext uri="{BB962C8B-B14F-4D97-AF65-F5344CB8AC3E}">
        <p14:creationId xmlns:p14="http://schemas.microsoft.com/office/powerpoint/2010/main" val="3448864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7F80-5030-5876-45A4-C11151E6FC52}"/>
              </a:ext>
            </a:extLst>
          </p:cNvPr>
          <p:cNvSpPr>
            <a:spLocks noGrp="1"/>
          </p:cNvSpPr>
          <p:nvPr>
            <p:ph type="title"/>
          </p:nvPr>
        </p:nvSpPr>
        <p:spPr/>
        <p:txBody>
          <a:bodyPr>
            <a:normAutofit/>
          </a:bodyPr>
          <a:lstStyle/>
          <a:p>
            <a:r>
              <a:rPr lang="en-US" sz="4800" b="1" dirty="0"/>
              <a:t>4:1 MUX using 2:1 MUX</a:t>
            </a:r>
          </a:p>
        </p:txBody>
      </p:sp>
      <p:pic>
        <p:nvPicPr>
          <p:cNvPr id="5" name="Content Placeholder 4">
            <a:extLst>
              <a:ext uri="{FF2B5EF4-FFF2-40B4-BE49-F238E27FC236}">
                <a16:creationId xmlns:a16="http://schemas.microsoft.com/office/drawing/2014/main" id="{451829AB-0533-8CA9-201D-77F326FBBD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424" y="1828800"/>
            <a:ext cx="8096597" cy="4322618"/>
          </a:xfrm>
        </p:spPr>
      </p:pic>
    </p:spTree>
    <p:extLst>
      <p:ext uri="{BB962C8B-B14F-4D97-AF65-F5344CB8AC3E}">
        <p14:creationId xmlns:p14="http://schemas.microsoft.com/office/powerpoint/2010/main" val="3027470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66808"/>
          </a:xfrm>
        </p:spPr>
        <p:txBody>
          <a:bodyPr>
            <a:noAutofit/>
          </a:bodyPr>
          <a:lstStyle/>
          <a:p>
            <a:r>
              <a:rPr lang="en-US" sz="4000" b="1" dirty="0">
                <a:solidFill>
                  <a:schemeClr val="tx1"/>
                </a:solidFill>
              </a:rPr>
              <a:t>Multiplexer Tree </a:t>
            </a:r>
            <a:br>
              <a:rPr lang="en-US" sz="4000" b="1" dirty="0">
                <a:solidFill>
                  <a:schemeClr val="tx1"/>
                </a:solidFill>
              </a:rPr>
            </a:br>
            <a:endParaRPr lang="en-US" sz="4000" b="1"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279560" y="1455737"/>
            <a:ext cx="9225051" cy="4391025"/>
          </a:xfrm>
          <a:prstGeom prst="rect">
            <a:avLst/>
          </a:prstGeom>
        </p:spPr>
      </p:pic>
    </p:spTree>
    <p:extLst>
      <p:ext uri="{BB962C8B-B14F-4D97-AF65-F5344CB8AC3E}">
        <p14:creationId xmlns:p14="http://schemas.microsoft.com/office/powerpoint/2010/main" val="46709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Adder Introduction </a:t>
            </a:r>
          </a:p>
        </p:txBody>
      </p:sp>
      <p:sp>
        <p:nvSpPr>
          <p:cNvPr id="3" name="Content Placeholder 2"/>
          <p:cNvSpPr>
            <a:spLocks noGrp="1"/>
          </p:cNvSpPr>
          <p:nvPr>
            <p:ph idx="1"/>
          </p:nvPr>
        </p:nvSpPr>
        <p:spPr/>
        <p:txBody>
          <a:bodyPr/>
          <a:lstStyle/>
          <a:p>
            <a:r>
              <a:rPr lang="en-US" dirty="0"/>
              <a:t>An adder is a digital logic circuit in electronics that implements addition of numbers. In many computers and other types of processors, adders are used to calculate addresses, similar operations and table indices in the ALU and also in other parts of the processors. These can be built for many numerical representations like excess-3 or binary coded decimal.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4BB7-8A40-7065-9C0C-7EC68AD56304}"/>
              </a:ext>
            </a:extLst>
          </p:cNvPr>
          <p:cNvSpPr>
            <a:spLocks noGrp="1"/>
          </p:cNvSpPr>
          <p:nvPr>
            <p:ph type="title"/>
          </p:nvPr>
        </p:nvSpPr>
        <p:spPr/>
        <p:txBody>
          <a:bodyPr>
            <a:normAutofit/>
          </a:bodyPr>
          <a:lstStyle/>
          <a:p>
            <a:r>
              <a:rPr lang="en-US" sz="4800" b="1" dirty="0"/>
              <a:t>Cascading of MUX</a:t>
            </a:r>
          </a:p>
        </p:txBody>
      </p:sp>
      <p:pic>
        <p:nvPicPr>
          <p:cNvPr id="5" name="Content Placeholder 4">
            <a:extLst>
              <a:ext uri="{FF2B5EF4-FFF2-40B4-BE49-F238E27FC236}">
                <a16:creationId xmlns:a16="http://schemas.microsoft.com/office/drawing/2014/main" id="{4B0E802E-444A-068A-6B93-4998BAB3129B}"/>
              </a:ext>
            </a:extLst>
          </p:cNvPr>
          <p:cNvPicPr>
            <a:picLocks noGrp="1" noChangeAspect="1"/>
          </p:cNvPicPr>
          <p:nvPr>
            <p:ph idx="1"/>
          </p:nvPr>
        </p:nvPicPr>
        <p:blipFill>
          <a:blip r:embed="rId2"/>
          <a:stretch>
            <a:fillRect/>
          </a:stretch>
        </p:blipFill>
        <p:spPr>
          <a:xfrm>
            <a:off x="1064030" y="1546166"/>
            <a:ext cx="9676014" cy="5087389"/>
          </a:xfrm>
        </p:spPr>
      </p:pic>
    </p:spTree>
    <p:extLst>
      <p:ext uri="{BB962C8B-B14F-4D97-AF65-F5344CB8AC3E}">
        <p14:creationId xmlns:p14="http://schemas.microsoft.com/office/powerpoint/2010/main" val="1047407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53929"/>
          </a:xfrm>
        </p:spPr>
        <p:txBody>
          <a:bodyPr>
            <a:normAutofit fontScale="90000"/>
          </a:bodyPr>
          <a:lstStyle/>
          <a:p>
            <a:r>
              <a:rPr lang="en-US" sz="4000" b="1" dirty="0" err="1">
                <a:solidFill>
                  <a:schemeClr val="tx1"/>
                </a:solidFill>
              </a:rPr>
              <a:t>Demultiplexer</a:t>
            </a:r>
            <a:r>
              <a:rPr lang="en-US" sz="4000" b="1" dirty="0">
                <a:solidFill>
                  <a:schemeClr val="tx1"/>
                </a:solidFill>
              </a:rPr>
              <a:t> (Data Distributor)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378039"/>
                <a:ext cx="8915400" cy="4533183"/>
              </a:xfrm>
            </p:spPr>
            <p:txBody>
              <a:bodyPr>
                <a:normAutofit fontScale="92500" lnSpcReduction="10000"/>
              </a:bodyPr>
              <a:lstStyle/>
              <a:p>
                <a:r>
                  <a:rPr lang="en-US" dirty="0"/>
                  <a:t>Definition : A DEMULTIPLEXER (DEMUX) basically reverses</a:t>
                </a:r>
                <a:br>
                  <a:rPr lang="en-US" dirty="0"/>
                </a:br>
                <a:r>
                  <a:rPr lang="en-US" dirty="0"/>
                  <a:t>the multiplexing function. It takes data from one line and</a:t>
                </a:r>
                <a:br>
                  <a:rPr lang="en-US" dirty="0"/>
                </a:br>
                <a:r>
                  <a:rPr lang="en-US" dirty="0"/>
                  <a:t>distributes them to a given number of output lines. For this</a:t>
                </a:r>
                <a:br>
                  <a:rPr lang="en-US" dirty="0"/>
                </a:br>
                <a:r>
                  <a:rPr lang="en-US" dirty="0"/>
                  <a:t>reason, the </a:t>
                </a:r>
                <a:r>
                  <a:rPr lang="en-US" dirty="0" err="1"/>
                  <a:t>demultiplexers</a:t>
                </a:r>
                <a:r>
                  <a:rPr lang="en-US" dirty="0"/>
                  <a:t> is also known as a data</a:t>
                </a:r>
                <a:br>
                  <a:rPr lang="en-US" dirty="0"/>
                </a:br>
                <a:r>
                  <a:rPr lang="en-US" dirty="0"/>
                  <a:t>distributor.</a:t>
                </a:r>
              </a:p>
              <a:p>
                <a:r>
                  <a:rPr lang="en-US" dirty="0"/>
                  <a:t>Single data input line.</a:t>
                </a:r>
              </a:p>
              <a:p>
                <a:r>
                  <a:rPr lang="en-US" dirty="0"/>
                  <a:t>Some select line (less than the no. of output lines)</a:t>
                </a:r>
              </a:p>
              <a:p>
                <a:r>
                  <a:rPr lang="en-US" dirty="0"/>
                  <a:t>Several output line</a:t>
                </a:r>
              </a:p>
              <a:p>
                <a:r>
                  <a:rPr lang="en-US" dirty="0"/>
                  <a:t>If there are n data output lines and m select lines, then</a:t>
                </a:r>
              </a:p>
              <a:p>
                <a:pPr marL="0" indent="0">
                  <a:buNone/>
                </a:pPr>
                <a:r>
                  <a:rPr lang="en-US" dirty="0"/>
                  <a:t>                                                        </a:t>
                </a:r>
                <a:r>
                  <a:rPr lang="en-US" b="1" i="1" dirty="0"/>
                  <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𝟐</m:t>
                        </m:r>
                      </m:e>
                      <m:sup>
                        <m:r>
                          <a:rPr lang="en-US" b="1" i="1">
                            <a:latin typeface="Cambria Math" panose="02040503050406030204" pitchFamily="18" charset="0"/>
                          </a:rPr>
                          <m:t>𝒎</m:t>
                        </m:r>
                      </m:sup>
                    </m:sSup>
                    <m:r>
                      <a:rPr lang="en-US" b="1" i="1">
                        <a:latin typeface="Cambria Math" panose="02040503050406030204" pitchFamily="18" charset="0"/>
                      </a:rPr>
                      <m:t>=</m:t>
                    </m:r>
                    <m:r>
                      <a:rPr lang="en-US" b="1" i="1">
                        <a:latin typeface="Cambria Math" panose="02040503050406030204" pitchFamily="18" charset="0"/>
                      </a:rPr>
                      <m:t>𝒏</m:t>
                    </m:r>
                  </m:oMath>
                </a14:m>
                <a:r>
                  <a:rPr lang="en-US" b="1" i="1" dirty="0"/>
                  <a:t> </a:t>
                </a:r>
                <a:r>
                  <a:rPr lang="en-US" dirty="0"/>
                  <a:t>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378039"/>
                <a:ext cx="8915400" cy="4533183"/>
              </a:xfrm>
              <a:blipFill>
                <a:blip r:embed="rId2"/>
                <a:stretch>
                  <a:fillRect l="-1094" t="-2688"/>
                </a:stretch>
              </a:blipFill>
            </p:spPr>
            <p:txBody>
              <a:bodyPr/>
              <a:lstStyle/>
              <a:p>
                <a:r>
                  <a:rPr lang="en-US">
                    <a:noFill/>
                  </a:rPr>
                  <a:t> </a:t>
                </a:r>
              </a:p>
            </p:txBody>
          </p:sp>
        </mc:Fallback>
      </mc:AlternateContent>
    </p:spTree>
    <p:extLst>
      <p:ext uri="{BB962C8B-B14F-4D97-AF65-F5344CB8AC3E}">
        <p14:creationId xmlns:p14="http://schemas.microsoft.com/office/powerpoint/2010/main" val="3505276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noAutofit/>
          </a:bodyPr>
          <a:lstStyle/>
          <a:p>
            <a:r>
              <a:rPr lang="en-US" sz="4000" b="1" dirty="0">
                <a:solidFill>
                  <a:schemeClr val="tx1"/>
                </a:solidFill>
              </a:rPr>
              <a:t>Functional Diagram Of a </a:t>
            </a:r>
            <a:r>
              <a:rPr lang="en-US" sz="4000" b="1" dirty="0" err="1">
                <a:solidFill>
                  <a:schemeClr val="tx1"/>
                </a:solidFill>
              </a:rPr>
              <a:t>Demultiplexer</a:t>
            </a:r>
            <a:r>
              <a:rPr lang="en-US" sz="4000" b="1" dirty="0">
                <a:solidFill>
                  <a:schemeClr val="tx1"/>
                </a:solidFill>
              </a:rPr>
              <a:t> </a:t>
            </a:r>
            <a:br>
              <a:rPr lang="en-US" sz="4000" b="1" dirty="0">
                <a:solidFill>
                  <a:schemeClr val="tx1"/>
                </a:solidFill>
              </a:rPr>
            </a:br>
            <a:endParaRPr lang="en-US" sz="4000" b="1"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3503053" y="2151062"/>
            <a:ext cx="6606861" cy="3743325"/>
          </a:xfrm>
          <a:prstGeom prst="rect">
            <a:avLst/>
          </a:prstGeom>
        </p:spPr>
      </p:pic>
    </p:spTree>
    <p:extLst>
      <p:ext uri="{BB962C8B-B14F-4D97-AF65-F5344CB8AC3E}">
        <p14:creationId xmlns:p14="http://schemas.microsoft.com/office/powerpoint/2010/main" val="1718525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31203"/>
          </a:xfrm>
        </p:spPr>
        <p:txBody>
          <a:bodyPr>
            <a:normAutofit fontScale="90000"/>
          </a:bodyPr>
          <a:lstStyle/>
          <a:p>
            <a:r>
              <a:rPr lang="en-US" sz="4400" b="1" dirty="0">
                <a:solidFill>
                  <a:schemeClr val="tx1"/>
                </a:solidFill>
              </a:rPr>
              <a:t>1 : 2 </a:t>
            </a:r>
            <a:r>
              <a:rPr lang="en-US" sz="4400" b="1" dirty="0" err="1">
                <a:solidFill>
                  <a:schemeClr val="tx1"/>
                </a:solidFill>
              </a:rPr>
              <a:t>Demultiplexer</a:t>
            </a:r>
            <a:r>
              <a:rPr lang="en-US" sz="4400" b="1" dirty="0">
                <a:solidFill>
                  <a:schemeClr val="tx1"/>
                </a:solidFill>
              </a:rPr>
              <a:t>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859110" y="1661375"/>
            <a:ext cx="8645502" cy="4250475"/>
          </a:xfrm>
          <a:prstGeom prst="rect">
            <a:avLst/>
          </a:prstGeom>
        </p:spPr>
      </p:pic>
    </p:spTree>
    <p:extLst>
      <p:ext uri="{BB962C8B-B14F-4D97-AF65-F5344CB8AC3E}">
        <p14:creationId xmlns:p14="http://schemas.microsoft.com/office/powerpoint/2010/main" val="36361432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8324"/>
          </a:xfrm>
        </p:spPr>
        <p:txBody>
          <a:bodyPr>
            <a:noAutofit/>
          </a:bodyPr>
          <a:lstStyle/>
          <a:p>
            <a:r>
              <a:rPr lang="en-US" sz="4000" b="1" dirty="0">
                <a:solidFill>
                  <a:schemeClr val="tx1"/>
                </a:solidFill>
              </a:rPr>
              <a:t>1 : 4 </a:t>
            </a:r>
            <a:r>
              <a:rPr lang="en-US" sz="4000" b="1" dirty="0" err="1">
                <a:solidFill>
                  <a:schemeClr val="tx1"/>
                </a:solidFill>
              </a:rPr>
              <a:t>Demultiplexer</a:t>
            </a:r>
            <a:r>
              <a:rPr lang="en-US" sz="4000" b="1" dirty="0">
                <a:solidFill>
                  <a:schemeClr val="tx1"/>
                </a:solidFill>
              </a:rPr>
              <a:t> </a:t>
            </a:r>
            <a:br>
              <a:rPr lang="en-US" sz="4000" b="1" dirty="0">
                <a:solidFill>
                  <a:schemeClr val="tx1"/>
                </a:solidFill>
              </a:rPr>
            </a:br>
            <a:endParaRPr lang="en-US" sz="4000" b="1"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3000777" y="1609725"/>
            <a:ext cx="8165206" cy="4302125"/>
          </a:xfrm>
          <a:prstGeom prst="rect">
            <a:avLst/>
          </a:prstGeom>
        </p:spPr>
      </p:pic>
    </p:spTree>
    <p:extLst>
      <p:ext uri="{BB962C8B-B14F-4D97-AF65-F5344CB8AC3E}">
        <p14:creationId xmlns:p14="http://schemas.microsoft.com/office/powerpoint/2010/main" val="2208298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302B-49F9-1FC7-EE80-058B88322C6E}"/>
              </a:ext>
            </a:extLst>
          </p:cNvPr>
          <p:cNvSpPr>
            <a:spLocks noGrp="1"/>
          </p:cNvSpPr>
          <p:nvPr>
            <p:ph type="title"/>
          </p:nvPr>
        </p:nvSpPr>
        <p:spPr/>
        <p:txBody>
          <a:bodyPr/>
          <a:lstStyle/>
          <a:p>
            <a:r>
              <a:rPr lang="en-US" b="1" dirty="0"/>
              <a:t>1</a:t>
            </a:r>
            <a:r>
              <a:rPr lang="en-US" sz="4400" b="1" dirty="0"/>
              <a:t>:4 DMUX Timing Diagram</a:t>
            </a:r>
            <a:endParaRPr lang="en-US" dirty="0"/>
          </a:p>
        </p:txBody>
      </p:sp>
      <p:pic>
        <p:nvPicPr>
          <p:cNvPr id="5" name="Content Placeholder 4">
            <a:extLst>
              <a:ext uri="{FF2B5EF4-FFF2-40B4-BE49-F238E27FC236}">
                <a16:creationId xmlns:a16="http://schemas.microsoft.com/office/drawing/2014/main" id="{1BF2ABCA-4ADB-43F8-C233-3D583DC79599}"/>
              </a:ext>
            </a:extLst>
          </p:cNvPr>
          <p:cNvPicPr>
            <a:picLocks noGrp="1" noChangeAspect="1"/>
          </p:cNvPicPr>
          <p:nvPr>
            <p:ph idx="1"/>
          </p:nvPr>
        </p:nvPicPr>
        <p:blipFill>
          <a:blip r:embed="rId2"/>
          <a:stretch>
            <a:fillRect/>
          </a:stretch>
        </p:blipFill>
        <p:spPr>
          <a:xfrm>
            <a:off x="964276" y="1690689"/>
            <a:ext cx="10091651" cy="4610358"/>
          </a:xfrm>
        </p:spPr>
      </p:pic>
    </p:spTree>
    <p:extLst>
      <p:ext uri="{BB962C8B-B14F-4D97-AF65-F5344CB8AC3E}">
        <p14:creationId xmlns:p14="http://schemas.microsoft.com/office/powerpoint/2010/main" val="2072285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143001"/>
            <a:ext cx="7772400" cy="3733799"/>
          </a:xfrm>
        </p:spPr>
        <p:txBody>
          <a:bodyPr>
            <a:normAutofit/>
          </a:bodyPr>
          <a:lstStyle/>
          <a:p>
            <a:r>
              <a:rPr lang="en-US" sz="8800" b="1" dirty="0"/>
              <a:t>DECODERS</a:t>
            </a:r>
          </a:p>
        </p:txBody>
      </p:sp>
      <p:sp>
        <p:nvSpPr>
          <p:cNvPr id="3" name="Subtitle 2"/>
          <p:cNvSpPr>
            <a:spLocks noGrp="1"/>
          </p:cNvSpPr>
          <p:nvPr>
            <p:ph type="subTitle" idx="1"/>
          </p:nvPr>
        </p:nvSpPr>
        <p:spPr>
          <a:xfrm>
            <a:off x="2895600" y="5105400"/>
            <a:ext cx="6400800" cy="533400"/>
          </a:xfrm>
        </p:spPr>
        <p:txBody>
          <a:bodyPr>
            <a:normAutofit/>
          </a:bodyPr>
          <a:lstStyle/>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Definition</a:t>
            </a:r>
          </a:p>
        </p:txBody>
      </p:sp>
      <p:sp>
        <p:nvSpPr>
          <p:cNvPr id="3" name="Content Placeholder 2"/>
          <p:cNvSpPr>
            <a:spLocks noGrp="1"/>
          </p:cNvSpPr>
          <p:nvPr>
            <p:ph idx="1"/>
          </p:nvPr>
        </p:nvSpPr>
        <p:spPr/>
        <p:txBody>
          <a:bodyPr/>
          <a:lstStyle/>
          <a:p>
            <a:r>
              <a:rPr lang="en-US" dirty="0"/>
              <a:t>An important part of the system which selects the cells to be read from and written into is the decoder.</a:t>
            </a:r>
          </a:p>
          <a:p>
            <a:pPr>
              <a:buNone/>
            </a:pPr>
            <a:r>
              <a:rPr lang="en-US" dirty="0"/>
              <a:t>     – Accepts a value and decodes it </a:t>
            </a:r>
          </a:p>
          <a:p>
            <a:pPr>
              <a:buNone/>
            </a:pPr>
            <a:r>
              <a:rPr lang="en-US" dirty="0"/>
              <a:t>    • Output corresponds to value of n inputs </a:t>
            </a:r>
          </a:p>
          <a:p>
            <a:pPr>
              <a:buNone/>
            </a:pPr>
            <a:r>
              <a:rPr lang="en-US" dirty="0"/>
              <a:t>• It also is called many-to-one decoder, a decoder matrix or simply a decoder.</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31C82-68EA-460C-235C-58829C99CBDE}"/>
              </a:ext>
            </a:extLst>
          </p:cNvPr>
          <p:cNvPicPr>
            <a:picLocks noChangeAspect="1"/>
          </p:cNvPicPr>
          <p:nvPr/>
        </p:nvPicPr>
        <p:blipFill>
          <a:blip r:embed="rId2"/>
          <a:stretch>
            <a:fillRect/>
          </a:stretch>
        </p:blipFill>
        <p:spPr>
          <a:xfrm>
            <a:off x="464213" y="311901"/>
            <a:ext cx="6352223" cy="1350644"/>
          </a:xfrm>
          <a:prstGeom prst="rect">
            <a:avLst/>
          </a:prstGeom>
        </p:spPr>
      </p:pic>
      <p:pic>
        <p:nvPicPr>
          <p:cNvPr id="5" name="Picture 4">
            <a:extLst>
              <a:ext uri="{FF2B5EF4-FFF2-40B4-BE49-F238E27FC236}">
                <a16:creationId xmlns:a16="http://schemas.microsoft.com/office/drawing/2014/main" id="{40EA0390-A64A-7247-57CE-A380B51AA679}"/>
              </a:ext>
            </a:extLst>
          </p:cNvPr>
          <p:cNvPicPr>
            <a:picLocks noChangeAspect="1"/>
          </p:cNvPicPr>
          <p:nvPr/>
        </p:nvPicPr>
        <p:blipFill>
          <a:blip r:embed="rId3"/>
          <a:stretch>
            <a:fillRect/>
          </a:stretch>
        </p:blipFill>
        <p:spPr>
          <a:xfrm>
            <a:off x="1197033" y="2197070"/>
            <a:ext cx="9975272" cy="3505461"/>
          </a:xfrm>
          <a:prstGeom prst="rect">
            <a:avLst/>
          </a:prstGeom>
        </p:spPr>
      </p:pic>
    </p:spTree>
    <p:extLst>
      <p:ext uri="{BB962C8B-B14F-4D97-AF65-F5344CB8AC3E}">
        <p14:creationId xmlns:p14="http://schemas.microsoft.com/office/powerpoint/2010/main" val="690982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14400"/>
          </a:xfrm>
        </p:spPr>
        <p:txBody>
          <a:bodyPr/>
          <a:lstStyle/>
          <a:p>
            <a:r>
              <a:rPr lang="en-US" b="1" dirty="0"/>
              <a:t>A decoder consists of</a:t>
            </a:r>
          </a:p>
        </p:txBody>
      </p:sp>
      <p:pic>
        <p:nvPicPr>
          <p:cNvPr id="3074" name="Picture 2"/>
          <p:cNvPicPr>
            <a:picLocks noGrp="1" noChangeAspect="1" noChangeArrowheads="1"/>
          </p:cNvPicPr>
          <p:nvPr>
            <p:ph idx="1"/>
          </p:nvPr>
        </p:nvPicPr>
        <p:blipFill>
          <a:blip r:embed="rId2"/>
          <a:srcRect/>
          <a:stretch>
            <a:fillRect/>
          </a:stretch>
        </p:blipFill>
        <p:spPr bwMode="auto">
          <a:xfrm>
            <a:off x="1752600" y="1219201"/>
            <a:ext cx="8610600" cy="4906963"/>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Adders Are Classified Into Two Types</a:t>
            </a:r>
          </a:p>
        </p:txBody>
      </p:sp>
      <p:sp>
        <p:nvSpPr>
          <p:cNvPr id="3" name="Content Placeholder 2"/>
          <p:cNvSpPr>
            <a:spLocks noGrp="1"/>
          </p:cNvSpPr>
          <p:nvPr>
            <p:ph idx="1"/>
          </p:nvPr>
        </p:nvSpPr>
        <p:spPr/>
        <p:txBody>
          <a:bodyPr/>
          <a:lstStyle/>
          <a:p>
            <a:r>
              <a:rPr lang="en-US" dirty="0"/>
              <a:t>Half Adder and Full Adder. </a:t>
            </a:r>
          </a:p>
          <a:p>
            <a:r>
              <a:rPr lang="en-US" dirty="0"/>
              <a:t>The half adder circuit has two inputs: A and B. </a:t>
            </a:r>
          </a:p>
          <a:p>
            <a:r>
              <a:rPr lang="en-US" dirty="0"/>
              <a:t>It add two input digits and generate a carry and sum. </a:t>
            </a:r>
          </a:p>
          <a:p>
            <a:r>
              <a:rPr lang="en-US" dirty="0"/>
              <a:t>The full adder circuit has three inputs: A, B and C. </a:t>
            </a:r>
          </a:p>
          <a:p>
            <a:r>
              <a:rPr lang="en-US" dirty="0"/>
              <a:t>It add the three input numbers and generate a carry and sum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676400" y="609600"/>
            <a:ext cx="8991600" cy="57912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05000" y="762001"/>
            <a:ext cx="8382000" cy="4905375"/>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90600"/>
          </a:xfrm>
        </p:spPr>
        <p:txBody>
          <a:bodyPr/>
          <a:lstStyle/>
          <a:p>
            <a:r>
              <a:rPr lang="en-US" b="1" dirty="0"/>
              <a:t>What a decoder does</a:t>
            </a:r>
          </a:p>
        </p:txBody>
      </p:sp>
      <p:pic>
        <p:nvPicPr>
          <p:cNvPr id="6146" name="Picture 2"/>
          <p:cNvPicPr>
            <a:picLocks noGrp="1" noChangeAspect="1" noChangeArrowheads="1"/>
          </p:cNvPicPr>
          <p:nvPr>
            <p:ph idx="1"/>
          </p:nvPr>
        </p:nvPicPr>
        <p:blipFill>
          <a:blip r:embed="rId2"/>
          <a:srcRect/>
          <a:stretch>
            <a:fillRect/>
          </a:stretch>
        </p:blipFill>
        <p:spPr bwMode="auto">
          <a:xfrm>
            <a:off x="1905000" y="1066801"/>
            <a:ext cx="8305800" cy="5059363"/>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can you build a 2-to-4 decoder?</a:t>
            </a:r>
          </a:p>
        </p:txBody>
      </p:sp>
      <p:pic>
        <p:nvPicPr>
          <p:cNvPr id="7170" name="Picture 2"/>
          <p:cNvPicPr>
            <a:picLocks noGrp="1" noChangeAspect="1" noChangeArrowheads="1"/>
          </p:cNvPicPr>
          <p:nvPr>
            <p:ph idx="1"/>
          </p:nvPr>
        </p:nvPicPr>
        <p:blipFill>
          <a:blip r:embed="rId2"/>
          <a:srcRect/>
          <a:stretch>
            <a:fillRect/>
          </a:stretch>
        </p:blipFill>
        <p:spPr bwMode="auto">
          <a:xfrm>
            <a:off x="1828801" y="1371601"/>
            <a:ext cx="8381999" cy="4754563"/>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picture of a 2-to-4 decoder</a:t>
            </a:r>
          </a:p>
        </p:txBody>
      </p:sp>
      <p:pic>
        <p:nvPicPr>
          <p:cNvPr id="8194" name="Picture 2"/>
          <p:cNvPicPr>
            <a:picLocks noGrp="1" noChangeAspect="1" noChangeArrowheads="1"/>
          </p:cNvPicPr>
          <p:nvPr>
            <p:ph idx="1"/>
          </p:nvPr>
        </p:nvPicPr>
        <p:blipFill>
          <a:blip r:embed="rId2"/>
          <a:srcRect/>
          <a:stretch>
            <a:fillRect/>
          </a:stretch>
        </p:blipFill>
        <p:spPr bwMode="auto">
          <a:xfrm>
            <a:off x="1981200" y="1371601"/>
            <a:ext cx="8229600" cy="4610894"/>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66800"/>
          </a:xfrm>
        </p:spPr>
        <p:txBody>
          <a:bodyPr/>
          <a:lstStyle/>
          <a:p>
            <a:r>
              <a:rPr lang="en-US" b="1" dirty="0"/>
              <a:t>Enable inputs</a:t>
            </a:r>
          </a:p>
        </p:txBody>
      </p:sp>
      <p:pic>
        <p:nvPicPr>
          <p:cNvPr id="9218" name="Picture 2"/>
          <p:cNvPicPr>
            <a:picLocks noGrp="1" noChangeAspect="1" noChangeArrowheads="1"/>
          </p:cNvPicPr>
          <p:nvPr>
            <p:ph idx="1"/>
          </p:nvPr>
        </p:nvPicPr>
        <p:blipFill>
          <a:blip r:embed="rId2"/>
          <a:srcRect/>
          <a:stretch>
            <a:fillRect/>
          </a:stretch>
        </p:blipFill>
        <p:spPr bwMode="auto">
          <a:xfrm>
            <a:off x="1524000" y="1029494"/>
            <a:ext cx="9144000" cy="5828506"/>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752601" y="381000"/>
            <a:ext cx="8610599" cy="63246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7B4145-3EFF-FCBF-A813-D8DF42F33CAC}"/>
              </a:ext>
            </a:extLst>
          </p:cNvPr>
          <p:cNvPicPr>
            <a:picLocks noChangeAspect="1"/>
          </p:cNvPicPr>
          <p:nvPr/>
        </p:nvPicPr>
        <p:blipFill>
          <a:blip r:embed="rId2"/>
          <a:stretch>
            <a:fillRect/>
          </a:stretch>
        </p:blipFill>
        <p:spPr>
          <a:xfrm>
            <a:off x="477202" y="390438"/>
            <a:ext cx="4660063" cy="657225"/>
          </a:xfrm>
          <a:prstGeom prst="rect">
            <a:avLst/>
          </a:prstGeom>
        </p:spPr>
      </p:pic>
      <p:pic>
        <p:nvPicPr>
          <p:cNvPr id="5" name="Picture 4">
            <a:extLst>
              <a:ext uri="{FF2B5EF4-FFF2-40B4-BE49-F238E27FC236}">
                <a16:creationId xmlns:a16="http://schemas.microsoft.com/office/drawing/2014/main" id="{E74BFA65-CB09-1C80-637C-4B63A395FADC}"/>
              </a:ext>
            </a:extLst>
          </p:cNvPr>
          <p:cNvPicPr>
            <a:picLocks noChangeAspect="1"/>
          </p:cNvPicPr>
          <p:nvPr/>
        </p:nvPicPr>
        <p:blipFill>
          <a:blip r:embed="rId3"/>
          <a:stretch>
            <a:fillRect/>
          </a:stretch>
        </p:blipFill>
        <p:spPr>
          <a:xfrm>
            <a:off x="0" y="931024"/>
            <a:ext cx="12192000" cy="5762401"/>
          </a:xfrm>
          <a:prstGeom prst="rect">
            <a:avLst/>
          </a:prstGeom>
        </p:spPr>
      </p:pic>
    </p:spTree>
    <p:extLst>
      <p:ext uri="{BB962C8B-B14F-4D97-AF65-F5344CB8AC3E}">
        <p14:creationId xmlns:p14="http://schemas.microsoft.com/office/powerpoint/2010/main" val="1164195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81CE3B-F3C0-4303-5531-3066628D538B}"/>
              </a:ext>
            </a:extLst>
          </p:cNvPr>
          <p:cNvPicPr>
            <a:picLocks noChangeAspect="1"/>
          </p:cNvPicPr>
          <p:nvPr/>
        </p:nvPicPr>
        <p:blipFill>
          <a:blip r:embed="rId2"/>
          <a:stretch>
            <a:fillRect/>
          </a:stretch>
        </p:blipFill>
        <p:spPr>
          <a:xfrm>
            <a:off x="3225338" y="368097"/>
            <a:ext cx="4937760" cy="5057775"/>
          </a:xfrm>
          <a:prstGeom prst="rect">
            <a:avLst/>
          </a:prstGeom>
        </p:spPr>
      </p:pic>
      <p:pic>
        <p:nvPicPr>
          <p:cNvPr id="5" name="Picture 4">
            <a:extLst>
              <a:ext uri="{FF2B5EF4-FFF2-40B4-BE49-F238E27FC236}">
                <a16:creationId xmlns:a16="http://schemas.microsoft.com/office/drawing/2014/main" id="{776B0C0C-63D7-7469-49E0-C998405C4B4F}"/>
              </a:ext>
            </a:extLst>
          </p:cNvPr>
          <p:cNvPicPr>
            <a:picLocks noChangeAspect="1"/>
          </p:cNvPicPr>
          <p:nvPr/>
        </p:nvPicPr>
        <p:blipFill>
          <a:blip r:embed="rId3"/>
          <a:stretch>
            <a:fillRect/>
          </a:stretch>
        </p:blipFill>
        <p:spPr>
          <a:xfrm>
            <a:off x="1491008" y="5425872"/>
            <a:ext cx="8943975" cy="647700"/>
          </a:xfrm>
          <a:prstGeom prst="rect">
            <a:avLst/>
          </a:prstGeom>
        </p:spPr>
      </p:pic>
    </p:spTree>
    <p:extLst>
      <p:ext uri="{BB962C8B-B14F-4D97-AF65-F5344CB8AC3E}">
        <p14:creationId xmlns:p14="http://schemas.microsoft.com/office/powerpoint/2010/main" val="2437456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053CE-4DD9-77EC-A401-3C9091316DB2}"/>
              </a:ext>
            </a:extLst>
          </p:cNvPr>
          <p:cNvPicPr>
            <a:picLocks noChangeAspect="1"/>
          </p:cNvPicPr>
          <p:nvPr/>
        </p:nvPicPr>
        <p:blipFill>
          <a:blip r:embed="rId2"/>
          <a:stretch>
            <a:fillRect/>
          </a:stretch>
        </p:blipFill>
        <p:spPr>
          <a:xfrm>
            <a:off x="61912" y="0"/>
            <a:ext cx="11336004" cy="1352550"/>
          </a:xfrm>
          <a:prstGeom prst="rect">
            <a:avLst/>
          </a:prstGeom>
        </p:spPr>
      </p:pic>
      <p:pic>
        <p:nvPicPr>
          <p:cNvPr id="5" name="Picture 4">
            <a:extLst>
              <a:ext uri="{FF2B5EF4-FFF2-40B4-BE49-F238E27FC236}">
                <a16:creationId xmlns:a16="http://schemas.microsoft.com/office/drawing/2014/main" id="{E1C29BEC-B088-B2F5-FAAA-65B1AB76E91B}"/>
              </a:ext>
            </a:extLst>
          </p:cNvPr>
          <p:cNvPicPr>
            <a:picLocks noChangeAspect="1"/>
          </p:cNvPicPr>
          <p:nvPr/>
        </p:nvPicPr>
        <p:blipFill>
          <a:blip r:embed="rId3"/>
          <a:stretch>
            <a:fillRect/>
          </a:stretch>
        </p:blipFill>
        <p:spPr>
          <a:xfrm>
            <a:off x="1106905" y="1283368"/>
            <a:ext cx="9665369" cy="5478380"/>
          </a:xfrm>
          <a:prstGeom prst="rect">
            <a:avLst/>
          </a:prstGeom>
        </p:spPr>
      </p:pic>
    </p:spTree>
    <p:extLst>
      <p:ext uri="{BB962C8B-B14F-4D97-AF65-F5344CB8AC3E}">
        <p14:creationId xmlns:p14="http://schemas.microsoft.com/office/powerpoint/2010/main" val="280528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p:spPr>
        <p:txBody>
          <a:bodyPr/>
          <a:lstStyle/>
          <a:p>
            <a:r>
              <a:rPr lang="en-US" b="1" dirty="0"/>
              <a:t>Half Adder</a:t>
            </a:r>
          </a:p>
        </p:txBody>
      </p:sp>
      <p:sp>
        <p:nvSpPr>
          <p:cNvPr id="3" name="Content Placeholder 2"/>
          <p:cNvSpPr>
            <a:spLocks noGrp="1"/>
          </p:cNvSpPr>
          <p:nvPr>
            <p:ph idx="1"/>
          </p:nvPr>
        </p:nvSpPr>
        <p:spPr>
          <a:xfrm>
            <a:off x="1981200" y="1219201"/>
            <a:ext cx="8229600" cy="4906963"/>
          </a:xfrm>
        </p:spPr>
        <p:txBody>
          <a:bodyPr/>
          <a:lstStyle/>
          <a:p>
            <a:r>
              <a:rPr lang="en-US" dirty="0"/>
              <a:t>Using Half Adder, you can design simple addition with the help of logic gates.</a:t>
            </a:r>
          </a:p>
          <a:p>
            <a:r>
              <a:rPr lang="en-US" dirty="0"/>
              <a:t>Let’s see an addition of single bits.</a:t>
            </a:r>
          </a:p>
          <a:p>
            <a:pPr>
              <a:buNone/>
            </a:pPr>
            <a:r>
              <a:rPr lang="en-US" dirty="0"/>
              <a:t>    0+0 = 0 </a:t>
            </a:r>
          </a:p>
          <a:p>
            <a:pPr>
              <a:buNone/>
            </a:pPr>
            <a:r>
              <a:rPr lang="en-US" dirty="0"/>
              <a:t>    0+1 = 1 </a:t>
            </a:r>
          </a:p>
          <a:p>
            <a:pPr>
              <a:buNone/>
            </a:pPr>
            <a:r>
              <a:rPr lang="en-US" dirty="0"/>
              <a:t>    1+0 = 1 </a:t>
            </a:r>
          </a:p>
          <a:p>
            <a:pPr>
              <a:buNone/>
            </a:pPr>
            <a:r>
              <a:rPr lang="en-US" dirty="0"/>
              <a:t>    1+1 = 10</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BCD (Binary Coded Decimal)</a:t>
            </a:r>
          </a:p>
        </p:txBody>
      </p:sp>
      <p:sp>
        <p:nvSpPr>
          <p:cNvPr id="3" name="Content Placeholder 2"/>
          <p:cNvSpPr>
            <a:spLocks noGrp="1"/>
          </p:cNvSpPr>
          <p:nvPr>
            <p:ph idx="1"/>
          </p:nvPr>
        </p:nvSpPr>
        <p:spPr/>
        <p:txBody>
          <a:bodyPr>
            <a:normAutofit/>
          </a:bodyPr>
          <a:lstStyle/>
          <a:p>
            <a:r>
              <a:rPr lang="en-US" dirty="0"/>
              <a:t>Binary coded decimal (</a:t>
            </a:r>
            <a:r>
              <a:rPr lang="en-US" b="1" dirty="0"/>
              <a:t>BCD</a:t>
            </a:r>
            <a:r>
              <a:rPr lang="en-US" dirty="0"/>
              <a:t>) is a system of writing numerals that assigns a four-digit binary code to each digit 0 through 9 in a decimal (base-10) numeral. </a:t>
            </a:r>
          </a:p>
          <a:p>
            <a:r>
              <a:rPr lang="en-US" dirty="0"/>
              <a:t>The four-bit </a:t>
            </a:r>
            <a:r>
              <a:rPr lang="en-US" b="1" dirty="0"/>
              <a:t>BCD</a:t>
            </a:r>
            <a:r>
              <a:rPr lang="en-US" dirty="0"/>
              <a:t> code for any particular single base-10 digit is its representation in binary notation.</a:t>
            </a:r>
          </a:p>
          <a:p>
            <a:r>
              <a:rPr lang="en-US" dirty="0"/>
              <a:t>4bit can make 16 combination but in BCD we only uses start 10 combinations.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cn\Pictures\568-to-bcd-code.png"/>
          <p:cNvPicPr>
            <a:picLocks noChangeAspect="1" noChangeArrowheads="1"/>
          </p:cNvPicPr>
          <p:nvPr/>
        </p:nvPicPr>
        <p:blipFill>
          <a:blip r:embed="rId2"/>
          <a:srcRect/>
          <a:stretch>
            <a:fillRect/>
          </a:stretch>
        </p:blipFill>
        <p:spPr bwMode="auto">
          <a:xfrm>
            <a:off x="2743200" y="1295400"/>
            <a:ext cx="6858000" cy="449580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cn\Pictures\bcd.png"/>
          <p:cNvPicPr>
            <a:picLocks noChangeAspect="1" noChangeArrowheads="1"/>
          </p:cNvPicPr>
          <p:nvPr/>
        </p:nvPicPr>
        <p:blipFill>
          <a:blip r:embed="rId2"/>
          <a:srcRect/>
          <a:stretch>
            <a:fillRect/>
          </a:stretch>
        </p:blipFill>
        <p:spPr bwMode="auto">
          <a:xfrm>
            <a:off x="1676400" y="381001"/>
            <a:ext cx="8839200" cy="6095999"/>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ADAE3-FD94-B682-9CB6-9BC2BA9F9912}"/>
              </a:ext>
            </a:extLst>
          </p:cNvPr>
          <p:cNvPicPr>
            <a:picLocks noChangeAspect="1"/>
          </p:cNvPicPr>
          <p:nvPr/>
        </p:nvPicPr>
        <p:blipFill>
          <a:blip r:embed="rId2"/>
          <a:stretch>
            <a:fillRect/>
          </a:stretch>
        </p:blipFill>
        <p:spPr>
          <a:xfrm>
            <a:off x="101266" y="91741"/>
            <a:ext cx="5016166" cy="514350"/>
          </a:xfrm>
          <a:prstGeom prst="rect">
            <a:avLst/>
          </a:prstGeom>
        </p:spPr>
      </p:pic>
      <p:pic>
        <p:nvPicPr>
          <p:cNvPr id="5" name="Picture 4">
            <a:extLst>
              <a:ext uri="{FF2B5EF4-FFF2-40B4-BE49-F238E27FC236}">
                <a16:creationId xmlns:a16="http://schemas.microsoft.com/office/drawing/2014/main" id="{F971AA73-BF4E-F434-6758-76663F341BF9}"/>
              </a:ext>
            </a:extLst>
          </p:cNvPr>
          <p:cNvPicPr>
            <a:picLocks noChangeAspect="1"/>
          </p:cNvPicPr>
          <p:nvPr/>
        </p:nvPicPr>
        <p:blipFill>
          <a:blip r:embed="rId3"/>
          <a:stretch>
            <a:fillRect/>
          </a:stretch>
        </p:blipFill>
        <p:spPr>
          <a:xfrm>
            <a:off x="1588168" y="1014412"/>
            <a:ext cx="8486274" cy="5177841"/>
          </a:xfrm>
          <a:prstGeom prst="rect">
            <a:avLst/>
          </a:prstGeom>
        </p:spPr>
      </p:pic>
    </p:spTree>
    <p:extLst>
      <p:ext uri="{BB962C8B-B14F-4D97-AF65-F5344CB8AC3E}">
        <p14:creationId xmlns:p14="http://schemas.microsoft.com/office/powerpoint/2010/main" val="2530309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51DB2-E20F-227D-47D1-54FC9C7CB98D}"/>
              </a:ext>
            </a:extLst>
          </p:cNvPr>
          <p:cNvPicPr>
            <a:picLocks noChangeAspect="1"/>
          </p:cNvPicPr>
          <p:nvPr/>
        </p:nvPicPr>
        <p:blipFill>
          <a:blip r:embed="rId2"/>
          <a:stretch>
            <a:fillRect/>
          </a:stretch>
        </p:blipFill>
        <p:spPr>
          <a:xfrm>
            <a:off x="1660358" y="802105"/>
            <a:ext cx="8895347" cy="4741445"/>
          </a:xfrm>
          <a:prstGeom prst="rect">
            <a:avLst/>
          </a:prstGeom>
        </p:spPr>
      </p:pic>
    </p:spTree>
    <p:extLst>
      <p:ext uri="{BB962C8B-B14F-4D97-AF65-F5344CB8AC3E}">
        <p14:creationId xmlns:p14="http://schemas.microsoft.com/office/powerpoint/2010/main" val="28691142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C1-11A0-3041-61F3-74DE66EF77AF}"/>
              </a:ext>
            </a:extLst>
          </p:cNvPr>
          <p:cNvSpPr>
            <a:spLocks noGrp="1"/>
          </p:cNvSpPr>
          <p:nvPr>
            <p:ph type="title"/>
          </p:nvPr>
        </p:nvSpPr>
        <p:spPr/>
        <p:txBody>
          <a:bodyPr/>
          <a:lstStyle/>
          <a:p>
            <a:r>
              <a:rPr lang="en-US" b="1" dirty="0"/>
              <a:t>BCD-Decimal Decoder Waveform</a:t>
            </a:r>
          </a:p>
        </p:txBody>
      </p:sp>
      <p:pic>
        <p:nvPicPr>
          <p:cNvPr id="5" name="Content Placeholder 4">
            <a:extLst>
              <a:ext uri="{FF2B5EF4-FFF2-40B4-BE49-F238E27FC236}">
                <a16:creationId xmlns:a16="http://schemas.microsoft.com/office/drawing/2014/main" id="{0F738320-B694-F29C-9350-93ED5CA2238F}"/>
              </a:ext>
            </a:extLst>
          </p:cNvPr>
          <p:cNvPicPr>
            <a:picLocks noGrp="1" noChangeAspect="1"/>
          </p:cNvPicPr>
          <p:nvPr>
            <p:ph idx="1"/>
          </p:nvPr>
        </p:nvPicPr>
        <p:blipFill>
          <a:blip r:embed="rId2"/>
          <a:stretch>
            <a:fillRect/>
          </a:stretch>
        </p:blipFill>
        <p:spPr>
          <a:xfrm>
            <a:off x="1243263" y="1825625"/>
            <a:ext cx="8839200" cy="4351338"/>
          </a:xfrm>
        </p:spPr>
      </p:pic>
    </p:spTree>
    <p:extLst>
      <p:ext uri="{BB962C8B-B14F-4D97-AF65-F5344CB8AC3E}">
        <p14:creationId xmlns:p14="http://schemas.microsoft.com/office/powerpoint/2010/main" val="2054470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1" y="381000"/>
            <a:ext cx="8915399" cy="624840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Anode (CA)</a:t>
            </a:r>
          </a:p>
        </p:txBody>
      </p:sp>
      <p:pic>
        <p:nvPicPr>
          <p:cNvPr id="5122" name="Picture 2"/>
          <p:cNvPicPr>
            <a:picLocks noGrp="1" noChangeAspect="1" noChangeArrowheads="1"/>
          </p:cNvPicPr>
          <p:nvPr>
            <p:ph idx="1"/>
          </p:nvPr>
        </p:nvPicPr>
        <p:blipFill>
          <a:blip r:embed="rId2"/>
          <a:srcRect/>
          <a:stretch>
            <a:fillRect/>
          </a:stretch>
        </p:blipFill>
        <p:spPr bwMode="auto">
          <a:xfrm>
            <a:off x="1905000" y="1620044"/>
            <a:ext cx="8534400" cy="4780756"/>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Cathode (CC)</a:t>
            </a:r>
          </a:p>
        </p:txBody>
      </p:sp>
      <p:pic>
        <p:nvPicPr>
          <p:cNvPr id="6146" name="Picture 2"/>
          <p:cNvPicPr>
            <a:picLocks noGrp="1" noChangeAspect="1" noChangeArrowheads="1"/>
          </p:cNvPicPr>
          <p:nvPr>
            <p:ph idx="1"/>
          </p:nvPr>
        </p:nvPicPr>
        <p:blipFill>
          <a:blip r:embed="rId2"/>
          <a:srcRect/>
          <a:stretch>
            <a:fillRect/>
          </a:stretch>
        </p:blipFill>
        <p:spPr bwMode="auto">
          <a:xfrm>
            <a:off x="2133600" y="1600200"/>
            <a:ext cx="7848600" cy="47244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981200" y="457200"/>
            <a:ext cx="8229600" cy="58674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1625</Words>
  <Application>Microsoft Office PowerPoint</Application>
  <PresentationFormat>Widescreen</PresentationFormat>
  <Paragraphs>156</Paragraphs>
  <Slides>117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117</vt:i4>
      </vt:variant>
    </vt:vector>
  </HeadingPairs>
  <TitlesOfParts>
    <vt:vector size="122" baseType="lpstr">
      <vt:lpstr>Arial</vt:lpstr>
      <vt:lpstr>Calibri</vt:lpstr>
      <vt:lpstr>Calibri Light</vt:lpstr>
      <vt:lpstr>Cambria Math</vt:lpstr>
      <vt:lpstr>Office Theme</vt:lpstr>
      <vt:lpstr>      Chapter 6  Functions of Combinational Logic  </vt:lpstr>
      <vt:lpstr> Half, Full Adder &amp; Parallel Adder</vt:lpstr>
      <vt:lpstr>Simple Addition </vt:lpstr>
      <vt:lpstr>Binary Addition</vt:lpstr>
      <vt:lpstr>PowerPoint Presentation</vt:lpstr>
      <vt:lpstr>PowerPoint Presentation</vt:lpstr>
      <vt:lpstr>Adder Introduction </vt:lpstr>
      <vt:lpstr>Adders Are Classified Into Two Types</vt:lpstr>
      <vt:lpstr>Half Adder</vt:lpstr>
      <vt:lpstr>Half Adder</vt:lpstr>
      <vt:lpstr>Half Adder</vt:lpstr>
      <vt:lpstr>Half Adder Truth Table</vt:lpstr>
      <vt:lpstr>Half Adder Expression</vt:lpstr>
      <vt:lpstr>What is Half Adder Circuit</vt:lpstr>
      <vt:lpstr>Full Adder</vt:lpstr>
      <vt:lpstr>Full Adder</vt:lpstr>
      <vt:lpstr>Full Adder Truth Table</vt:lpstr>
      <vt:lpstr>Full Adder Truth Table</vt:lpstr>
      <vt:lpstr>Full Adder Logic Circuit</vt:lpstr>
      <vt:lpstr>What Is Full Adder Circuit</vt:lpstr>
      <vt:lpstr>Full Adder Logic Circuit</vt:lpstr>
      <vt:lpstr>Full Adder Logic Circuit</vt:lpstr>
      <vt:lpstr>Full Adder Logic Circuit</vt:lpstr>
      <vt:lpstr>Making Full Adder Using Half Adder</vt:lpstr>
      <vt:lpstr>Parallel Adder</vt:lpstr>
      <vt:lpstr>PowerPoint Presentation</vt:lpstr>
      <vt:lpstr>Four-Bit Parallel Adders  </vt:lpstr>
      <vt:lpstr>Adder Expansion: Constructing 8 bit Adder using 4 bit Adder IC </vt:lpstr>
      <vt:lpstr>PowerPoint Presentation</vt:lpstr>
      <vt:lpstr>PowerPoint Presentation</vt:lpstr>
      <vt:lpstr>Adder Application (Voting Machine)</vt:lpstr>
      <vt:lpstr>PowerPoint Presentation</vt:lpstr>
      <vt:lpstr>2 Bit Multiplier </vt:lpstr>
      <vt:lpstr>Design 3 Bit &amp; 4 Bit Multiplier </vt:lpstr>
      <vt:lpstr>Comparator</vt:lpstr>
      <vt:lpstr>MAGNITUDE COMPARATOR: DIGITAL COMPARATOR</vt:lpstr>
      <vt:lpstr>PowerPoint Presentation</vt:lpstr>
      <vt:lpstr>BLOCK DIAGRAM OF MAGNITUDE COMPARATOR</vt:lpstr>
      <vt:lpstr>1- Bit Magnitude Comparator</vt:lpstr>
      <vt:lpstr>PowerPoint Presentation</vt:lpstr>
      <vt:lpstr>K-Maps For All Three Outputs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3-bit Comparator</vt:lpstr>
      <vt:lpstr>PowerPoint Presentation</vt:lpstr>
      <vt:lpstr>PowerPoint Presentation</vt:lpstr>
      <vt:lpstr>Equation</vt:lpstr>
      <vt:lpstr>4-Bit Comparator IC</vt:lpstr>
      <vt:lpstr>8-Bit Comparator</vt:lpstr>
      <vt:lpstr>PowerPoint Presentation</vt:lpstr>
      <vt:lpstr>Cascading of Comparator </vt:lpstr>
      <vt:lpstr>MUX &amp; DMUX</vt:lpstr>
      <vt:lpstr>Multiplexer (MUX)</vt:lpstr>
      <vt:lpstr>Multiplexer (data Selectors)  </vt:lpstr>
      <vt:lpstr>Functional Diagram Of a Multiplexer  </vt:lpstr>
      <vt:lpstr>2 : 1 Multiplexer  </vt:lpstr>
      <vt:lpstr>4 : 1 Multiplexer  </vt:lpstr>
      <vt:lpstr>4:1 MUX Timing Diagram</vt:lpstr>
      <vt:lpstr>Logic Gates Implementation Using MUX</vt:lpstr>
      <vt:lpstr>Implementation Of Logic Functions using Multiplexer  </vt:lpstr>
      <vt:lpstr>PowerPoint Presentation</vt:lpstr>
      <vt:lpstr>4:1 MUX using 2:1 MUX</vt:lpstr>
      <vt:lpstr>Multiplexer Tree  </vt:lpstr>
      <vt:lpstr>Cascading of MUX</vt:lpstr>
      <vt:lpstr>Demultiplexer (Data Distributor)  </vt:lpstr>
      <vt:lpstr>Functional Diagram Of a Demultiplexer  </vt:lpstr>
      <vt:lpstr>1 : 2 Demultiplexer  </vt:lpstr>
      <vt:lpstr>1 : 4 Demultiplexer  </vt:lpstr>
      <vt:lpstr>1:4 DMUX Timing Diagram</vt:lpstr>
      <vt:lpstr>DECODERS</vt:lpstr>
      <vt:lpstr>Definition</vt:lpstr>
      <vt:lpstr>PowerPoint Presentation</vt:lpstr>
      <vt:lpstr>A decoder consists of</vt:lpstr>
      <vt:lpstr>PowerPoint Presentation</vt:lpstr>
      <vt:lpstr>PowerPoint Presentation</vt:lpstr>
      <vt:lpstr>What a decoder does</vt:lpstr>
      <vt:lpstr>How can you build a 2-to-4 decoder?</vt:lpstr>
      <vt:lpstr>A picture of a 2-to-4 decoder</vt:lpstr>
      <vt:lpstr>Enable inputs</vt:lpstr>
      <vt:lpstr>PowerPoint Presentation</vt:lpstr>
      <vt:lpstr>PowerPoint Presentation</vt:lpstr>
      <vt:lpstr>PowerPoint Presentation</vt:lpstr>
      <vt:lpstr>PowerPoint Presentation</vt:lpstr>
      <vt:lpstr>BCD (Binary Coded Decimal)</vt:lpstr>
      <vt:lpstr>PowerPoint Presentation</vt:lpstr>
      <vt:lpstr>PowerPoint Presentation</vt:lpstr>
      <vt:lpstr>PowerPoint Presentation</vt:lpstr>
      <vt:lpstr>PowerPoint Presentation</vt:lpstr>
      <vt:lpstr>BCD-Decimal Decoder Waveform</vt:lpstr>
      <vt:lpstr>PowerPoint Presentation</vt:lpstr>
      <vt:lpstr>Common Anode (CA)</vt:lpstr>
      <vt:lpstr>Common Cathode (CC)</vt:lpstr>
      <vt:lpstr>PowerPoint Presentation</vt:lpstr>
      <vt:lpstr>PowerPoint Presentation</vt:lpstr>
      <vt:lpstr>PowerPoint Presentation</vt:lpstr>
      <vt:lpstr>PowerPoint Presentation</vt:lpstr>
      <vt:lpstr>PowerPoint Presentation</vt:lpstr>
      <vt:lpstr>PowerPoint Presentation</vt:lpstr>
      <vt:lpstr>ENCODERS</vt:lpstr>
      <vt:lpstr>Encoders</vt:lpstr>
      <vt:lpstr>PowerPoint Presentation</vt:lpstr>
      <vt:lpstr>PowerPoint Presentation</vt:lpstr>
      <vt:lpstr>PowerPoint Presentation</vt:lpstr>
      <vt:lpstr>PowerPoint Presentation</vt:lpstr>
      <vt:lpstr>PowerPoint Presentation</vt:lpstr>
      <vt:lpstr>PowerPoint Presentation</vt:lpstr>
      <vt:lpstr>Code Converters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6  Functions of Combinational Logic  </dc:title>
  <dc:creator>ABC</dc:creator>
  <cp:lastModifiedBy>ABC</cp:lastModifiedBy>
  <cp:revision>39</cp:revision>
  <dcterms:created xsi:type="dcterms:W3CDTF">2022-10-20T15:08:18Z</dcterms:created>
  <dcterms:modified xsi:type="dcterms:W3CDTF">2022-10-30T05:25:51Z</dcterms:modified>
</cp:coreProperties>
</file>